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18288000" cy="10287000"/>
  <p:notesSz cx="6858000" cy="9144000"/>
  <p:embeddedFontLst>
    <p:embeddedFont>
      <p:font typeface="Cagliostro" panose="020B0604020202020204" charset="0"/>
      <p:regular r:id="rId27"/>
    </p:embeddedFont>
    <p:embeddedFont>
      <p:font typeface="Just Another Han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788164-D43C-4214-AD65-1D170D1A24F1}" v="20" dt="2025-08-28T05:23:28.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12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viewProps" Target="view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6B0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fi-FI"/>
          </a:p>
        </p:txBody>
      </p:sp>
      <p:grpSp>
        <p:nvGrpSpPr>
          <p:cNvPr id="3" name="Group 3"/>
          <p:cNvGrpSpPr/>
          <p:nvPr/>
        </p:nvGrpSpPr>
        <p:grpSpPr>
          <a:xfrm>
            <a:off x="11318894" y="0"/>
            <a:ext cx="7156712" cy="10287000"/>
            <a:chOff x="0" y="0"/>
            <a:chExt cx="2564804" cy="3686629"/>
          </a:xfrm>
        </p:grpSpPr>
        <p:sp>
          <p:nvSpPr>
            <p:cNvPr id="4" name="Freeform 4"/>
            <p:cNvSpPr/>
            <p:nvPr/>
          </p:nvSpPr>
          <p:spPr>
            <a:xfrm>
              <a:off x="0" y="0"/>
              <a:ext cx="2564804" cy="3686628"/>
            </a:xfrm>
            <a:custGeom>
              <a:avLst/>
              <a:gdLst/>
              <a:ahLst/>
              <a:cxnLst/>
              <a:rect l="l" t="t" r="r" b="b"/>
              <a:pathLst>
                <a:path w="2564804" h="3686628">
                  <a:moveTo>
                    <a:pt x="21635" y="0"/>
                  </a:moveTo>
                  <a:lnTo>
                    <a:pt x="2543169" y="0"/>
                  </a:lnTo>
                  <a:cubicBezTo>
                    <a:pt x="2555118" y="0"/>
                    <a:pt x="2564804" y="9687"/>
                    <a:pt x="2564804" y="21635"/>
                  </a:cubicBezTo>
                  <a:lnTo>
                    <a:pt x="2564804" y="3664993"/>
                  </a:lnTo>
                  <a:cubicBezTo>
                    <a:pt x="2564804" y="3676942"/>
                    <a:pt x="2555118" y="3686628"/>
                    <a:pt x="2543169" y="3686628"/>
                  </a:cubicBezTo>
                  <a:lnTo>
                    <a:pt x="21635" y="3686628"/>
                  </a:lnTo>
                  <a:cubicBezTo>
                    <a:pt x="9687" y="3686628"/>
                    <a:pt x="0" y="3676942"/>
                    <a:pt x="0" y="3664993"/>
                  </a:cubicBezTo>
                  <a:lnTo>
                    <a:pt x="0" y="21635"/>
                  </a:lnTo>
                  <a:cubicBezTo>
                    <a:pt x="0" y="9687"/>
                    <a:pt x="9687" y="0"/>
                    <a:pt x="21635" y="0"/>
                  </a:cubicBezTo>
                  <a:close/>
                </a:path>
              </a:pathLst>
            </a:custGeom>
            <a:solidFill>
              <a:srgbClr val="F7ECE3"/>
            </a:solidFill>
            <a:ln w="19050" cap="sq">
              <a:solidFill>
                <a:srgbClr val="F7ECE3"/>
              </a:solidFill>
              <a:prstDash val="solid"/>
              <a:miter/>
            </a:ln>
          </p:spPr>
          <p:txBody>
            <a:bodyPr/>
            <a:lstStyle/>
            <a:p>
              <a:endParaRPr lang="fi-FI"/>
            </a:p>
          </p:txBody>
        </p:sp>
        <p:sp>
          <p:nvSpPr>
            <p:cNvPr id="5" name="TextBox 5"/>
            <p:cNvSpPr txBox="1"/>
            <p:nvPr/>
          </p:nvSpPr>
          <p:spPr>
            <a:xfrm>
              <a:off x="0" y="-28575"/>
              <a:ext cx="2564804" cy="3715204"/>
            </a:xfrm>
            <a:prstGeom prst="rect">
              <a:avLst/>
            </a:prstGeom>
          </p:spPr>
          <p:txBody>
            <a:bodyPr lIns="50800" tIns="50800" rIns="50800" bIns="50800" rtlCol="0" anchor="ctr"/>
            <a:lstStyle/>
            <a:p>
              <a:pPr marL="0" lvl="0" indent="0" algn="ctr">
                <a:lnSpc>
                  <a:spcPts val="1960"/>
                </a:lnSpc>
                <a:spcBef>
                  <a:spcPct val="0"/>
                </a:spcBef>
              </a:pPr>
              <a:endParaRPr/>
            </a:p>
          </p:txBody>
        </p:sp>
      </p:grpSp>
      <p:sp>
        <p:nvSpPr>
          <p:cNvPr id="6" name="Freeform 6"/>
          <p:cNvSpPr/>
          <p:nvPr/>
        </p:nvSpPr>
        <p:spPr>
          <a:xfrm>
            <a:off x="12036615" y="7071836"/>
            <a:ext cx="5721270" cy="2860635"/>
          </a:xfrm>
          <a:custGeom>
            <a:avLst/>
            <a:gdLst/>
            <a:ahLst/>
            <a:cxnLst/>
            <a:rect l="l" t="t" r="r" b="b"/>
            <a:pathLst>
              <a:path w="5721270" h="2860635">
                <a:moveTo>
                  <a:pt x="0" y="0"/>
                </a:moveTo>
                <a:lnTo>
                  <a:pt x="5721270" y="0"/>
                </a:lnTo>
                <a:lnTo>
                  <a:pt x="5721270" y="2860635"/>
                </a:lnTo>
                <a:lnTo>
                  <a:pt x="0" y="2860635"/>
                </a:lnTo>
                <a:lnTo>
                  <a:pt x="0" y="0"/>
                </a:lnTo>
                <a:close/>
              </a:path>
            </a:pathLst>
          </a:custGeom>
          <a:blipFill>
            <a:blip r:embed="rId3"/>
            <a:stretch>
              <a:fillRect/>
            </a:stretch>
          </a:blipFill>
        </p:spPr>
        <p:txBody>
          <a:bodyPr/>
          <a:lstStyle/>
          <a:p>
            <a:endParaRPr lang="fi-FI"/>
          </a:p>
        </p:txBody>
      </p:sp>
      <p:sp>
        <p:nvSpPr>
          <p:cNvPr id="7" name="TextBox 7"/>
          <p:cNvSpPr txBox="1"/>
          <p:nvPr/>
        </p:nvSpPr>
        <p:spPr>
          <a:xfrm>
            <a:off x="12036615" y="4587716"/>
            <a:ext cx="5656964" cy="1900236"/>
          </a:xfrm>
          <a:prstGeom prst="rect">
            <a:avLst/>
          </a:prstGeom>
        </p:spPr>
        <p:txBody>
          <a:bodyPr lIns="0" tIns="0" rIns="0" bIns="0" rtlCol="0" anchor="t">
            <a:spAutoFit/>
          </a:bodyPr>
          <a:lstStyle/>
          <a:p>
            <a:pPr algn="ctr">
              <a:lnSpc>
                <a:spcPts val="7612"/>
              </a:lnSpc>
            </a:pPr>
            <a:r>
              <a:rPr lang="en-US" sz="5437">
                <a:solidFill>
                  <a:srgbClr val="EB6B09"/>
                </a:solidFill>
                <a:latin typeface="Just Another Hand"/>
                <a:ea typeface="Just Another Hand"/>
                <a:cs typeface="Just Another Hand"/>
                <a:sym typeface="Just Another Hand"/>
              </a:rPr>
              <a:t>Maksutonta matalan kynnyksen tukea vauvan odotukseen ja vauva-arkeen</a:t>
            </a:r>
          </a:p>
        </p:txBody>
      </p:sp>
      <p:sp>
        <p:nvSpPr>
          <p:cNvPr id="8" name="TextBox 8"/>
          <p:cNvSpPr txBox="1"/>
          <p:nvPr/>
        </p:nvSpPr>
        <p:spPr>
          <a:xfrm>
            <a:off x="11494739" y="2261437"/>
            <a:ext cx="6793261" cy="2440578"/>
          </a:xfrm>
          <a:prstGeom prst="rect">
            <a:avLst/>
          </a:prstGeom>
        </p:spPr>
        <p:txBody>
          <a:bodyPr lIns="0" tIns="0" rIns="0" bIns="0" rtlCol="0" anchor="t">
            <a:spAutoFit/>
          </a:bodyPr>
          <a:lstStyle/>
          <a:p>
            <a:pPr algn="ctr">
              <a:lnSpc>
                <a:spcPts val="19914"/>
              </a:lnSpc>
            </a:pPr>
            <a:r>
              <a:rPr lang="en-US" sz="14224">
                <a:solidFill>
                  <a:srgbClr val="EB6B09"/>
                </a:solidFill>
                <a:latin typeface="Just Another Hand"/>
                <a:ea typeface="Just Another Hand"/>
                <a:cs typeface="Just Another Hand"/>
                <a:sym typeface="Just Another Hand"/>
              </a:rPr>
              <a:t>VAUVATALO</a:t>
            </a:r>
          </a:p>
        </p:txBody>
      </p:sp>
      <p:sp>
        <p:nvSpPr>
          <p:cNvPr id="9" name="TextBox 9"/>
          <p:cNvSpPr txBox="1"/>
          <p:nvPr/>
        </p:nvSpPr>
        <p:spPr>
          <a:xfrm>
            <a:off x="8675428" y="885825"/>
            <a:ext cx="12431883" cy="1236345"/>
          </a:xfrm>
          <a:prstGeom prst="rect">
            <a:avLst/>
          </a:prstGeom>
        </p:spPr>
        <p:txBody>
          <a:bodyPr lIns="0" tIns="0" rIns="0" bIns="0" rtlCol="0" anchor="t">
            <a:spAutoFit/>
          </a:bodyPr>
          <a:lstStyle/>
          <a:p>
            <a:pPr algn="ctr">
              <a:lnSpc>
                <a:spcPts val="10080"/>
              </a:lnSpc>
            </a:pPr>
            <a:r>
              <a:rPr lang="en-US" sz="7200">
                <a:solidFill>
                  <a:srgbClr val="EB6B09"/>
                </a:solidFill>
                <a:latin typeface="Just Another Hand"/>
                <a:ea typeface="Just Another Hand"/>
                <a:cs typeface="Just Another Hand"/>
                <a:sym typeface="Just Another Hand"/>
              </a:rPr>
              <a:t>Oulun ensi-ja turvakodin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642400" y="2131800"/>
            <a:ext cx="2831018" cy="3774691"/>
          </a:xfrm>
          <a:custGeom>
            <a:avLst/>
            <a:gdLst/>
            <a:ahLst/>
            <a:cxnLst/>
            <a:rect l="l" t="t" r="r" b="b"/>
            <a:pathLst>
              <a:path w="2831018" h="3774691">
                <a:moveTo>
                  <a:pt x="0" y="0"/>
                </a:moveTo>
                <a:lnTo>
                  <a:pt x="2831019" y="0"/>
                </a:lnTo>
                <a:lnTo>
                  <a:pt x="2831019" y="3774691"/>
                </a:lnTo>
                <a:lnTo>
                  <a:pt x="0" y="3774691"/>
                </a:lnTo>
                <a:lnTo>
                  <a:pt x="0" y="0"/>
                </a:lnTo>
                <a:close/>
              </a:path>
            </a:pathLst>
          </a:custGeom>
          <a:blipFill>
            <a:blip r:embed="rId2"/>
            <a:stretch>
              <a:fillRect/>
            </a:stretch>
          </a:blipFill>
        </p:spPr>
        <p:txBody>
          <a:bodyPr/>
          <a:lstStyle/>
          <a:p>
            <a:endParaRPr lang="fi-FI"/>
          </a:p>
        </p:txBody>
      </p:sp>
      <p:sp>
        <p:nvSpPr>
          <p:cNvPr id="3" name="Freeform 3"/>
          <p:cNvSpPr/>
          <p:nvPr/>
        </p:nvSpPr>
        <p:spPr>
          <a:xfrm>
            <a:off x="3893758" y="2102138"/>
            <a:ext cx="2853265" cy="3804353"/>
          </a:xfrm>
          <a:custGeom>
            <a:avLst/>
            <a:gdLst/>
            <a:ahLst/>
            <a:cxnLst/>
            <a:rect l="l" t="t" r="r" b="b"/>
            <a:pathLst>
              <a:path w="2853265" h="3804353">
                <a:moveTo>
                  <a:pt x="0" y="0"/>
                </a:moveTo>
                <a:lnTo>
                  <a:pt x="2853265" y="0"/>
                </a:lnTo>
                <a:lnTo>
                  <a:pt x="2853265" y="3804353"/>
                </a:lnTo>
                <a:lnTo>
                  <a:pt x="0" y="3804353"/>
                </a:lnTo>
                <a:lnTo>
                  <a:pt x="0" y="0"/>
                </a:lnTo>
                <a:close/>
              </a:path>
            </a:pathLst>
          </a:custGeom>
          <a:blipFill>
            <a:blip r:embed="rId3"/>
            <a:stretch>
              <a:fillRect/>
            </a:stretch>
          </a:blipFill>
        </p:spPr>
        <p:txBody>
          <a:bodyPr/>
          <a:lstStyle/>
          <a:p>
            <a:endParaRPr lang="fi-FI"/>
          </a:p>
        </p:txBody>
      </p:sp>
      <p:sp>
        <p:nvSpPr>
          <p:cNvPr id="4" name="Freeform 4"/>
          <p:cNvSpPr/>
          <p:nvPr/>
        </p:nvSpPr>
        <p:spPr>
          <a:xfrm>
            <a:off x="7166123" y="2102138"/>
            <a:ext cx="2853265" cy="3804353"/>
          </a:xfrm>
          <a:custGeom>
            <a:avLst/>
            <a:gdLst/>
            <a:ahLst/>
            <a:cxnLst/>
            <a:rect l="l" t="t" r="r" b="b"/>
            <a:pathLst>
              <a:path w="2853265" h="3804353">
                <a:moveTo>
                  <a:pt x="0" y="0"/>
                </a:moveTo>
                <a:lnTo>
                  <a:pt x="2853264" y="0"/>
                </a:lnTo>
                <a:lnTo>
                  <a:pt x="2853264" y="3804353"/>
                </a:lnTo>
                <a:lnTo>
                  <a:pt x="0" y="3804353"/>
                </a:lnTo>
                <a:lnTo>
                  <a:pt x="0" y="0"/>
                </a:lnTo>
                <a:close/>
              </a:path>
            </a:pathLst>
          </a:custGeom>
          <a:blipFill>
            <a:blip r:embed="rId4"/>
            <a:stretch>
              <a:fillRect/>
            </a:stretch>
          </a:blipFill>
        </p:spPr>
        <p:txBody>
          <a:bodyPr/>
          <a:lstStyle/>
          <a:p>
            <a:endParaRPr lang="fi-FI"/>
          </a:p>
        </p:txBody>
      </p:sp>
      <p:sp>
        <p:nvSpPr>
          <p:cNvPr id="5" name="Freeform 5"/>
          <p:cNvSpPr/>
          <p:nvPr/>
        </p:nvSpPr>
        <p:spPr>
          <a:xfrm>
            <a:off x="11565939" y="319528"/>
            <a:ext cx="6343524" cy="9647945"/>
          </a:xfrm>
          <a:custGeom>
            <a:avLst/>
            <a:gdLst/>
            <a:ahLst/>
            <a:cxnLst/>
            <a:rect l="l" t="t" r="r" b="b"/>
            <a:pathLst>
              <a:path w="6343524" h="9647945">
                <a:moveTo>
                  <a:pt x="0" y="0"/>
                </a:moveTo>
                <a:lnTo>
                  <a:pt x="6343524" y="0"/>
                </a:lnTo>
                <a:lnTo>
                  <a:pt x="6343524" y="9647944"/>
                </a:lnTo>
                <a:lnTo>
                  <a:pt x="0" y="96479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6" name="Freeform 6"/>
          <p:cNvSpPr/>
          <p:nvPr/>
        </p:nvSpPr>
        <p:spPr>
          <a:xfrm>
            <a:off x="2313163" y="7493347"/>
            <a:ext cx="5721270" cy="2860635"/>
          </a:xfrm>
          <a:custGeom>
            <a:avLst/>
            <a:gdLst/>
            <a:ahLst/>
            <a:cxnLst/>
            <a:rect l="l" t="t" r="r" b="b"/>
            <a:pathLst>
              <a:path w="5721270" h="2860635">
                <a:moveTo>
                  <a:pt x="0" y="0"/>
                </a:moveTo>
                <a:lnTo>
                  <a:pt x="5721270" y="0"/>
                </a:lnTo>
                <a:lnTo>
                  <a:pt x="5721270" y="2860635"/>
                </a:lnTo>
                <a:lnTo>
                  <a:pt x="0" y="2860635"/>
                </a:lnTo>
                <a:lnTo>
                  <a:pt x="0" y="0"/>
                </a:lnTo>
                <a:close/>
              </a:path>
            </a:pathLst>
          </a:custGeom>
          <a:blipFill>
            <a:blip r:embed="rId7"/>
            <a:stretch>
              <a:fillRect/>
            </a:stretch>
          </a:blipFill>
        </p:spPr>
        <p:txBody>
          <a:bodyPr/>
          <a:lstStyle/>
          <a:p>
            <a:endParaRPr lang="fi-FI"/>
          </a:p>
        </p:txBody>
      </p:sp>
      <p:sp>
        <p:nvSpPr>
          <p:cNvPr id="7" name="TextBox 7"/>
          <p:cNvSpPr txBox="1"/>
          <p:nvPr/>
        </p:nvSpPr>
        <p:spPr>
          <a:xfrm>
            <a:off x="11834090" y="933876"/>
            <a:ext cx="5807223" cy="9353124"/>
          </a:xfrm>
          <a:prstGeom prst="rect">
            <a:avLst/>
          </a:prstGeom>
        </p:spPr>
        <p:txBody>
          <a:bodyPr lIns="0" tIns="0" rIns="0" bIns="0" rtlCol="0" anchor="t">
            <a:spAutoFit/>
          </a:bodyPr>
          <a:lstStyle/>
          <a:p>
            <a:pPr algn="ctr">
              <a:lnSpc>
                <a:spcPts val="5382"/>
              </a:lnSpc>
            </a:pPr>
            <a:r>
              <a:rPr lang="en-US" sz="3844">
                <a:solidFill>
                  <a:srgbClr val="EB6B09"/>
                </a:solidFill>
                <a:latin typeface="Cagliostro"/>
                <a:ea typeface="Cagliostro"/>
                <a:cs typeface="Cagliostro"/>
                <a:sym typeface="Cagliostro"/>
              </a:rPr>
              <a:t>Yhteystiedot</a:t>
            </a:r>
          </a:p>
          <a:p>
            <a:pPr algn="ctr">
              <a:lnSpc>
                <a:spcPts val="4428"/>
              </a:lnSpc>
            </a:pPr>
            <a:endParaRPr lang="en-US" sz="3844">
              <a:solidFill>
                <a:srgbClr val="EB6B09"/>
              </a:solidFill>
              <a:latin typeface="Cagliostro"/>
              <a:ea typeface="Cagliostro"/>
              <a:cs typeface="Cagliostro"/>
              <a:sym typeface="Cagliostro"/>
            </a:endParaRPr>
          </a:p>
          <a:p>
            <a:pPr algn="ctr">
              <a:lnSpc>
                <a:spcPts val="4003"/>
              </a:lnSpc>
            </a:pPr>
            <a:r>
              <a:rPr lang="en-US" sz="2859">
                <a:solidFill>
                  <a:srgbClr val="EB6B09"/>
                </a:solidFill>
                <a:latin typeface="Cagliostro"/>
                <a:ea typeface="Cagliostro"/>
                <a:cs typeface="Cagliostro"/>
                <a:sym typeface="Cagliostro"/>
              </a:rPr>
              <a:t>Vauvatalo</a:t>
            </a:r>
          </a:p>
          <a:p>
            <a:pPr algn="ctr">
              <a:lnSpc>
                <a:spcPts val="4003"/>
              </a:lnSpc>
            </a:pPr>
            <a:r>
              <a:rPr lang="en-US" sz="2859">
                <a:solidFill>
                  <a:srgbClr val="EB6B09"/>
                </a:solidFill>
                <a:latin typeface="Cagliostro"/>
                <a:ea typeface="Cagliostro"/>
                <a:cs typeface="Cagliostro"/>
                <a:sym typeface="Cagliostro"/>
              </a:rPr>
              <a:t>Viestikatu 10 C 52-53</a:t>
            </a:r>
          </a:p>
          <a:p>
            <a:pPr algn="ctr">
              <a:lnSpc>
                <a:spcPts val="4003"/>
              </a:lnSpc>
            </a:pPr>
            <a:r>
              <a:rPr lang="en-US" sz="2859">
                <a:solidFill>
                  <a:srgbClr val="EB6B09"/>
                </a:solidFill>
                <a:latin typeface="Cagliostro"/>
                <a:ea typeface="Cagliostro"/>
                <a:cs typeface="Cagliostro"/>
                <a:sym typeface="Cagliostro"/>
              </a:rPr>
              <a:t>90130 Oulu</a:t>
            </a:r>
          </a:p>
          <a:p>
            <a:pPr algn="ctr">
              <a:lnSpc>
                <a:spcPts val="4003"/>
              </a:lnSpc>
            </a:pPr>
            <a:endParaRPr lang="en-US" sz="2859">
              <a:solidFill>
                <a:srgbClr val="EB6B09"/>
              </a:solidFill>
              <a:latin typeface="Cagliostro"/>
              <a:ea typeface="Cagliostro"/>
              <a:cs typeface="Cagliostro"/>
              <a:sym typeface="Cagliostro"/>
            </a:endParaRPr>
          </a:p>
          <a:p>
            <a:pPr algn="ctr">
              <a:lnSpc>
                <a:spcPts val="4003"/>
              </a:lnSpc>
            </a:pPr>
            <a:r>
              <a:rPr lang="en-US" sz="2859">
                <a:solidFill>
                  <a:srgbClr val="EB6B09"/>
                </a:solidFill>
                <a:latin typeface="Cagliostro"/>
                <a:ea typeface="Cagliostro"/>
                <a:cs typeface="Cagliostro"/>
                <a:sym typeface="Cagliostro"/>
              </a:rPr>
              <a:t>p. 040 7444 300 </a:t>
            </a:r>
          </a:p>
          <a:p>
            <a:pPr algn="ctr">
              <a:lnSpc>
                <a:spcPts val="4003"/>
              </a:lnSpc>
            </a:pPr>
            <a:r>
              <a:rPr lang="en-US" sz="2859">
                <a:solidFill>
                  <a:srgbClr val="EB6B09"/>
                </a:solidFill>
                <a:latin typeface="Cagliostro"/>
                <a:ea typeface="Cagliostro"/>
                <a:cs typeface="Cagliostro"/>
                <a:sym typeface="Cagliostro"/>
              </a:rPr>
              <a:t>(ma klo 9-10 ja ke klo 13-14)</a:t>
            </a:r>
          </a:p>
          <a:p>
            <a:pPr algn="ctr">
              <a:lnSpc>
                <a:spcPts val="4003"/>
              </a:lnSpc>
            </a:pPr>
            <a:endParaRPr lang="en-US" sz="2859">
              <a:solidFill>
                <a:srgbClr val="EB6B09"/>
              </a:solidFill>
              <a:latin typeface="Cagliostro"/>
              <a:ea typeface="Cagliostro"/>
              <a:cs typeface="Cagliostro"/>
              <a:sym typeface="Cagliostro"/>
            </a:endParaRPr>
          </a:p>
          <a:p>
            <a:pPr algn="ctr">
              <a:lnSpc>
                <a:spcPts val="4003"/>
              </a:lnSpc>
            </a:pPr>
            <a:r>
              <a:rPr lang="en-US" sz="2859">
                <a:solidFill>
                  <a:srgbClr val="EB6B09"/>
                </a:solidFill>
                <a:latin typeface="Cagliostro"/>
                <a:ea typeface="Cagliostro"/>
                <a:cs typeface="Cagliostro"/>
                <a:sym typeface="Cagliostro"/>
              </a:rPr>
              <a:t>vauvatalo@oetk.fi</a:t>
            </a:r>
          </a:p>
          <a:p>
            <a:pPr algn="ctr">
              <a:lnSpc>
                <a:spcPts val="4003"/>
              </a:lnSpc>
            </a:pPr>
            <a:r>
              <a:rPr lang="en-US" sz="2859">
                <a:solidFill>
                  <a:srgbClr val="EB6B09"/>
                </a:solidFill>
                <a:latin typeface="Cagliostro"/>
                <a:ea typeface="Cagliostro"/>
                <a:cs typeface="Cagliostro"/>
                <a:sym typeface="Cagliostro"/>
              </a:rPr>
              <a:t>doula@oetk.fi</a:t>
            </a:r>
          </a:p>
          <a:p>
            <a:pPr algn="ctr">
              <a:lnSpc>
                <a:spcPts val="4003"/>
              </a:lnSpc>
            </a:pPr>
            <a:endParaRPr lang="en-US" sz="2859">
              <a:solidFill>
                <a:srgbClr val="EB6B09"/>
              </a:solidFill>
              <a:latin typeface="Cagliostro"/>
              <a:ea typeface="Cagliostro"/>
              <a:cs typeface="Cagliostro"/>
              <a:sym typeface="Cagliostro"/>
            </a:endParaRPr>
          </a:p>
          <a:p>
            <a:pPr algn="ctr">
              <a:lnSpc>
                <a:spcPts val="4003"/>
              </a:lnSpc>
            </a:pPr>
            <a:r>
              <a:rPr lang="en-US" sz="2859">
                <a:solidFill>
                  <a:srgbClr val="EB6B09"/>
                </a:solidFill>
                <a:latin typeface="Cagliostro"/>
                <a:ea typeface="Cagliostro"/>
                <a:cs typeface="Cagliostro"/>
                <a:sym typeface="Cagliostro"/>
              </a:rPr>
              <a:t>www.oetk.fi (Nettiajanvaraus)</a:t>
            </a:r>
          </a:p>
          <a:p>
            <a:pPr algn="ctr">
              <a:lnSpc>
                <a:spcPts val="4003"/>
              </a:lnSpc>
            </a:pPr>
            <a:endParaRPr lang="en-US" sz="2859">
              <a:solidFill>
                <a:srgbClr val="EB6B09"/>
              </a:solidFill>
              <a:latin typeface="Cagliostro"/>
              <a:ea typeface="Cagliostro"/>
              <a:cs typeface="Cagliostro"/>
              <a:sym typeface="Cagliostro"/>
            </a:endParaRPr>
          </a:p>
          <a:p>
            <a:pPr algn="ctr">
              <a:lnSpc>
                <a:spcPts val="4003"/>
              </a:lnSpc>
            </a:pPr>
            <a:r>
              <a:rPr lang="en-US" sz="2859">
                <a:solidFill>
                  <a:srgbClr val="EB6B09"/>
                </a:solidFill>
                <a:latin typeface="Cagliostro"/>
                <a:ea typeface="Cagliostro"/>
                <a:cs typeface="Cagliostro"/>
                <a:sym typeface="Cagliostro"/>
              </a:rPr>
              <a:t>Instagram: @vauvatalo</a:t>
            </a:r>
          </a:p>
          <a:p>
            <a:pPr algn="ctr">
              <a:lnSpc>
                <a:spcPts val="4003"/>
              </a:lnSpc>
            </a:pPr>
            <a:r>
              <a:rPr lang="en-US" sz="2859">
                <a:solidFill>
                  <a:srgbClr val="EB6B09"/>
                </a:solidFill>
                <a:latin typeface="Cagliostro"/>
                <a:ea typeface="Cagliostro"/>
                <a:cs typeface="Cagliostro"/>
                <a:sym typeface="Cagliostro"/>
              </a:rPr>
              <a:t>Facebook: Vauvatalon ryhmät</a:t>
            </a:r>
          </a:p>
          <a:p>
            <a:pPr algn="ctr">
              <a:lnSpc>
                <a:spcPts val="4428"/>
              </a:lnSpc>
            </a:pPr>
            <a:endParaRPr lang="en-US" sz="2859">
              <a:solidFill>
                <a:srgbClr val="EB6B09"/>
              </a:solidFill>
              <a:latin typeface="Cagliostro"/>
              <a:ea typeface="Cagliostro"/>
              <a:cs typeface="Cagliostro"/>
              <a:sym typeface="Cagliostro"/>
            </a:endParaRPr>
          </a:p>
          <a:p>
            <a:pPr algn="ctr">
              <a:lnSpc>
                <a:spcPts val="4428"/>
              </a:lnSpc>
            </a:pPr>
            <a:endParaRPr lang="en-US" sz="2859">
              <a:solidFill>
                <a:srgbClr val="EB6B09"/>
              </a:solidFill>
              <a:latin typeface="Cagliostro"/>
              <a:ea typeface="Cagliostro"/>
              <a:cs typeface="Cagliostro"/>
              <a:sym typeface="Cagliostro"/>
            </a:endParaRPr>
          </a:p>
        </p:txBody>
      </p:sp>
      <p:sp>
        <p:nvSpPr>
          <p:cNvPr id="8" name="TextBox 8"/>
          <p:cNvSpPr txBox="1"/>
          <p:nvPr/>
        </p:nvSpPr>
        <p:spPr>
          <a:xfrm>
            <a:off x="2052968" y="625854"/>
            <a:ext cx="6534845" cy="780960"/>
          </a:xfrm>
          <a:prstGeom prst="rect">
            <a:avLst/>
          </a:prstGeom>
        </p:spPr>
        <p:txBody>
          <a:bodyPr lIns="0" tIns="0" rIns="0" bIns="0" rtlCol="0" anchor="t">
            <a:spAutoFit/>
          </a:bodyPr>
          <a:lstStyle/>
          <a:p>
            <a:pPr algn="ctr">
              <a:lnSpc>
                <a:spcPts val="6304"/>
              </a:lnSpc>
            </a:pPr>
            <a:r>
              <a:rPr lang="en-US" sz="4503">
                <a:solidFill>
                  <a:srgbClr val="EB6B09"/>
                </a:solidFill>
                <a:latin typeface="Cagliostro"/>
                <a:ea typeface="Cagliostro"/>
                <a:cs typeface="Cagliostro"/>
                <a:sym typeface="Cagliostro"/>
              </a:rPr>
              <a:t>Vauvatyön asiantuntijat</a:t>
            </a:r>
          </a:p>
        </p:txBody>
      </p:sp>
      <p:sp>
        <p:nvSpPr>
          <p:cNvPr id="9" name="TextBox 9"/>
          <p:cNvSpPr txBox="1"/>
          <p:nvPr/>
        </p:nvSpPr>
        <p:spPr>
          <a:xfrm>
            <a:off x="729809" y="6689750"/>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Terveydenhoitaja AMK</a:t>
            </a:r>
          </a:p>
        </p:txBody>
      </p:sp>
      <p:sp>
        <p:nvSpPr>
          <p:cNvPr id="10" name="TextBox 10"/>
          <p:cNvSpPr txBox="1"/>
          <p:nvPr/>
        </p:nvSpPr>
        <p:spPr>
          <a:xfrm>
            <a:off x="4090822" y="6689750"/>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Terveydenhoitaja YAMK</a:t>
            </a:r>
          </a:p>
        </p:txBody>
      </p:sp>
      <p:sp>
        <p:nvSpPr>
          <p:cNvPr id="11" name="TextBox 11"/>
          <p:cNvSpPr txBox="1"/>
          <p:nvPr/>
        </p:nvSpPr>
        <p:spPr>
          <a:xfrm>
            <a:off x="7363186" y="6689750"/>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Toimintaterapeutti AMK</a:t>
            </a:r>
          </a:p>
        </p:txBody>
      </p:sp>
      <p:sp>
        <p:nvSpPr>
          <p:cNvPr id="12" name="TextBox 12"/>
          <p:cNvSpPr txBox="1"/>
          <p:nvPr/>
        </p:nvSpPr>
        <p:spPr>
          <a:xfrm>
            <a:off x="724867" y="6208638"/>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Irja Tarkiainen</a:t>
            </a:r>
          </a:p>
        </p:txBody>
      </p:sp>
      <p:sp>
        <p:nvSpPr>
          <p:cNvPr id="13" name="TextBox 13"/>
          <p:cNvSpPr txBox="1"/>
          <p:nvPr/>
        </p:nvSpPr>
        <p:spPr>
          <a:xfrm>
            <a:off x="4090822" y="6208638"/>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Tarja Kuivala</a:t>
            </a:r>
          </a:p>
        </p:txBody>
      </p:sp>
      <p:sp>
        <p:nvSpPr>
          <p:cNvPr id="14" name="TextBox 14"/>
          <p:cNvSpPr txBox="1"/>
          <p:nvPr/>
        </p:nvSpPr>
        <p:spPr>
          <a:xfrm>
            <a:off x="7363186" y="6208638"/>
            <a:ext cx="2656201" cy="319831"/>
          </a:xfrm>
          <a:prstGeom prst="rect">
            <a:avLst/>
          </a:prstGeom>
        </p:spPr>
        <p:txBody>
          <a:bodyPr lIns="0" tIns="0" rIns="0" bIns="0" rtlCol="0" anchor="t">
            <a:spAutoFit/>
          </a:bodyPr>
          <a:lstStyle/>
          <a:p>
            <a:pPr algn="ctr">
              <a:lnSpc>
                <a:spcPts val="2610"/>
              </a:lnSpc>
            </a:pPr>
            <a:r>
              <a:rPr lang="en-US" sz="1864">
                <a:solidFill>
                  <a:srgbClr val="EB6B09"/>
                </a:solidFill>
                <a:latin typeface="Cagliostro"/>
                <a:ea typeface="Cagliostro"/>
                <a:cs typeface="Cagliostro"/>
                <a:sym typeface="Cagliostro"/>
              </a:rPr>
              <a:t>Lea Abazi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TextBox 2"/>
          <p:cNvSpPr txBox="1"/>
          <p:nvPr/>
        </p:nvSpPr>
        <p:spPr>
          <a:xfrm>
            <a:off x="1513125" y="1514351"/>
            <a:ext cx="6185574" cy="7172573"/>
          </a:xfrm>
          <a:prstGeom prst="rect">
            <a:avLst/>
          </a:prstGeom>
        </p:spPr>
        <p:txBody>
          <a:bodyPr lIns="0" tIns="0" rIns="0" bIns="0" rtlCol="0" anchor="t">
            <a:spAutoFit/>
          </a:bodyPr>
          <a:lstStyle/>
          <a:p>
            <a:pPr algn="ctr">
              <a:lnSpc>
                <a:spcPts val="5703"/>
              </a:lnSpc>
            </a:pPr>
            <a:r>
              <a:rPr lang="en-US" sz="4073">
                <a:solidFill>
                  <a:srgbClr val="EB6B09"/>
                </a:solidFill>
                <a:latin typeface="Cagliostro"/>
                <a:ea typeface="Cagliostro"/>
                <a:cs typeface="Cagliostro"/>
                <a:sym typeface="Cagliostro"/>
              </a:rPr>
              <a:t>Toimintaamme rahoittaa STEA. Toivomme palautetta toiminnastamme sekä rahoittajalle, että toiminnan kehittämiseen.</a:t>
            </a:r>
          </a:p>
          <a:p>
            <a:pPr algn="ctr">
              <a:lnSpc>
                <a:spcPts val="5703"/>
              </a:lnSpc>
            </a:pPr>
            <a:endParaRPr lang="en-US" sz="4073">
              <a:solidFill>
                <a:srgbClr val="EB6B09"/>
              </a:solidFill>
              <a:latin typeface="Cagliostro"/>
              <a:ea typeface="Cagliostro"/>
              <a:cs typeface="Cagliostro"/>
              <a:sym typeface="Cagliostro"/>
            </a:endParaRPr>
          </a:p>
          <a:p>
            <a:pPr algn="ctr">
              <a:lnSpc>
                <a:spcPts val="5703"/>
              </a:lnSpc>
            </a:pPr>
            <a:r>
              <a:rPr lang="en-US" sz="4073">
                <a:solidFill>
                  <a:srgbClr val="EB6B09"/>
                </a:solidFill>
                <a:latin typeface="Cagliostro"/>
                <a:ea typeface="Cagliostro"/>
                <a:cs typeface="Cagliostro"/>
                <a:sym typeface="Cagliostro"/>
              </a:rPr>
              <a:t> Linkki palautteeseen keskustelukentässä sekä viereisen </a:t>
            </a:r>
          </a:p>
          <a:p>
            <a:pPr algn="ctr">
              <a:lnSpc>
                <a:spcPts val="5703"/>
              </a:lnSpc>
            </a:pPr>
            <a:r>
              <a:rPr lang="en-US" sz="4073">
                <a:solidFill>
                  <a:srgbClr val="EB6B09"/>
                </a:solidFill>
                <a:latin typeface="Cagliostro"/>
                <a:ea typeface="Cagliostro"/>
                <a:cs typeface="Cagliostro"/>
                <a:sym typeface="Cagliostro"/>
              </a:rPr>
              <a:t>Qr-koodin takana.</a:t>
            </a:r>
          </a:p>
        </p:txBody>
      </p:sp>
      <p:pic>
        <p:nvPicPr>
          <p:cNvPr id="3" name="Picture 3"/>
          <p:cNvPicPr>
            <a:picLocks noChangeAspect="1"/>
          </p:cNvPicPr>
          <p:nvPr/>
        </p:nvPicPr>
        <p:blipFill>
          <a:blip r:embed="rId2"/>
          <a:stretch>
            <a:fillRect/>
          </a:stretch>
        </p:blipFill>
        <p:spPr>
          <a:xfrm>
            <a:off x="9753628" y="2946996"/>
            <a:ext cx="4758797" cy="4758797"/>
          </a:xfrm>
          <a:prstGeom prst="rect">
            <a:avLst/>
          </a:prstGeom>
        </p:spPr>
      </p:pic>
      <p:sp>
        <p:nvSpPr>
          <p:cNvPr id="4" name="TextBox 4"/>
          <p:cNvSpPr txBox="1"/>
          <p:nvPr/>
        </p:nvSpPr>
        <p:spPr>
          <a:xfrm>
            <a:off x="9578224" y="1501333"/>
            <a:ext cx="5109603" cy="1517899"/>
          </a:xfrm>
          <a:prstGeom prst="rect">
            <a:avLst/>
          </a:prstGeom>
        </p:spPr>
        <p:txBody>
          <a:bodyPr lIns="0" tIns="0" rIns="0" bIns="0" rtlCol="0" anchor="t">
            <a:spAutoFit/>
          </a:bodyPr>
          <a:lstStyle/>
          <a:p>
            <a:pPr algn="ctr">
              <a:lnSpc>
                <a:spcPts val="6111"/>
              </a:lnSpc>
            </a:pPr>
            <a:r>
              <a:rPr lang="en-US" sz="4365">
                <a:solidFill>
                  <a:srgbClr val="EB6B09"/>
                </a:solidFill>
                <a:latin typeface="Cagliostro"/>
                <a:ea typeface="Cagliostro"/>
                <a:cs typeface="Cagliostro"/>
                <a:sym typeface="Cagliostro"/>
              </a:rPr>
              <a:t>Ota kuva ja anna palautetta: </a:t>
            </a:r>
          </a:p>
        </p:txBody>
      </p:sp>
      <p:sp>
        <p:nvSpPr>
          <p:cNvPr id="5" name="TextBox 5"/>
          <p:cNvSpPr txBox="1"/>
          <p:nvPr/>
        </p:nvSpPr>
        <p:spPr>
          <a:xfrm>
            <a:off x="9578224" y="7629639"/>
            <a:ext cx="5109603" cy="746374"/>
          </a:xfrm>
          <a:prstGeom prst="rect">
            <a:avLst/>
          </a:prstGeom>
        </p:spPr>
        <p:txBody>
          <a:bodyPr lIns="0" tIns="0" rIns="0" bIns="0" rtlCol="0" anchor="t">
            <a:spAutoFit/>
          </a:bodyPr>
          <a:lstStyle/>
          <a:p>
            <a:pPr algn="ctr">
              <a:lnSpc>
                <a:spcPts val="6111"/>
              </a:lnSpc>
            </a:pPr>
            <a:r>
              <a:rPr lang="en-US" sz="4365">
                <a:solidFill>
                  <a:srgbClr val="EB6B09"/>
                </a:solidFill>
                <a:latin typeface="Cagliostro"/>
                <a:ea typeface="Cagliostro"/>
                <a:cs typeface="Cagliostro"/>
                <a:sym typeface="Cagliostro"/>
              </a:rPr>
              <a:t>Kiitos &lt;3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txBody>
          <a:bodyPr/>
          <a:lstStyle/>
          <a:p>
            <a:endParaRPr lang="fi-FI"/>
          </a:p>
        </p:txBody>
      </p:sp>
      <p:sp>
        <p:nvSpPr>
          <p:cNvPr id="3" name="TextBox 3"/>
          <p:cNvSpPr txBox="1"/>
          <p:nvPr/>
        </p:nvSpPr>
        <p:spPr>
          <a:xfrm>
            <a:off x="572024" y="533341"/>
            <a:ext cx="8459932" cy="5678337"/>
          </a:xfrm>
          <a:prstGeom prst="rect">
            <a:avLst/>
          </a:prstGeom>
        </p:spPr>
        <p:txBody>
          <a:bodyPr lIns="0" tIns="0" rIns="0" bIns="0" rtlCol="0" anchor="t">
            <a:spAutoFit/>
          </a:bodyPr>
          <a:lstStyle/>
          <a:p>
            <a:pPr algn="ctr">
              <a:lnSpc>
                <a:spcPts val="9025"/>
              </a:lnSpc>
            </a:pPr>
            <a:r>
              <a:rPr lang="en-US" sz="6446">
                <a:solidFill>
                  <a:srgbClr val="EB6B09"/>
                </a:solidFill>
                <a:latin typeface="Just Another Hand"/>
                <a:ea typeface="Just Another Hand"/>
                <a:cs typeface="Just Another Hand"/>
                <a:sym typeface="Just Another Hand"/>
              </a:rPr>
              <a:t>Stressi voi tuoda haasteita suhteeseen kohtuvauvan ja tai jo syntyneen vauvan kanssa. </a:t>
            </a:r>
          </a:p>
          <a:p>
            <a:pPr algn="ctr">
              <a:lnSpc>
                <a:spcPts val="9025"/>
              </a:lnSpc>
            </a:pPr>
            <a:endParaRPr lang="en-US" sz="6446">
              <a:solidFill>
                <a:srgbClr val="EB6B09"/>
              </a:solidFill>
              <a:latin typeface="Just Another Hand"/>
              <a:ea typeface="Just Another Hand"/>
              <a:cs typeface="Just Another Hand"/>
              <a:sym typeface="Just Another Hand"/>
            </a:endParaRPr>
          </a:p>
          <a:p>
            <a:pPr algn="ctr">
              <a:lnSpc>
                <a:spcPts val="9025"/>
              </a:lnSpc>
            </a:pPr>
            <a:r>
              <a:rPr lang="en-US" sz="6446">
                <a:solidFill>
                  <a:srgbClr val="EB6B09"/>
                </a:solidFill>
                <a:latin typeface="Just Another Hand"/>
                <a:ea typeface="Just Another Hand"/>
                <a:cs typeface="Just Another Hand"/>
                <a:sym typeface="Just Another Hand"/>
              </a:rPr>
              <a:t>Vauvatalolla etsimme yhdessä asiakkaan kanssa keinoja stressin vähenemiseksi.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5977842" y="3321970"/>
            <a:ext cx="6024308" cy="6100565"/>
          </a:xfrm>
          <a:custGeom>
            <a:avLst/>
            <a:gdLst/>
            <a:ahLst/>
            <a:cxnLst/>
            <a:rect l="l" t="t" r="r" b="b"/>
            <a:pathLst>
              <a:path w="6024308" h="6100565">
                <a:moveTo>
                  <a:pt x="0" y="0"/>
                </a:moveTo>
                <a:lnTo>
                  <a:pt x="6024308" y="0"/>
                </a:lnTo>
                <a:lnTo>
                  <a:pt x="6024308" y="6100566"/>
                </a:lnTo>
                <a:lnTo>
                  <a:pt x="0" y="6100566"/>
                </a:lnTo>
                <a:lnTo>
                  <a:pt x="0" y="0"/>
                </a:lnTo>
                <a:close/>
              </a:path>
            </a:pathLst>
          </a:custGeom>
          <a:blipFill>
            <a:blip r:embed="rId2"/>
            <a:stretch>
              <a:fillRect/>
            </a:stretch>
          </a:blipFill>
        </p:spPr>
        <p:txBody>
          <a:bodyPr/>
          <a:lstStyle/>
          <a:p>
            <a:endParaRPr lang="fi-FI"/>
          </a:p>
        </p:txBody>
      </p:sp>
      <p:sp>
        <p:nvSpPr>
          <p:cNvPr id="3" name="TextBox 3"/>
          <p:cNvSpPr txBox="1"/>
          <p:nvPr/>
        </p:nvSpPr>
        <p:spPr>
          <a:xfrm>
            <a:off x="5112703" y="1179210"/>
            <a:ext cx="7754586" cy="1917175"/>
          </a:xfrm>
          <a:prstGeom prst="rect">
            <a:avLst/>
          </a:prstGeom>
        </p:spPr>
        <p:txBody>
          <a:bodyPr lIns="0" tIns="0" rIns="0" bIns="0" rtlCol="0" anchor="t">
            <a:spAutoFit/>
          </a:bodyPr>
          <a:lstStyle/>
          <a:p>
            <a:pPr algn="ctr">
              <a:lnSpc>
                <a:spcPts val="15603"/>
              </a:lnSpc>
            </a:pPr>
            <a:r>
              <a:rPr lang="en-US" sz="11145">
                <a:solidFill>
                  <a:srgbClr val="EB6B09"/>
                </a:solidFill>
                <a:latin typeface="Just Another Hand"/>
                <a:ea typeface="Just Another Hand"/>
                <a:cs typeface="Just Another Hand"/>
                <a:sym typeface="Just Another Hand"/>
              </a:rPr>
              <a:t>Vauvatalon syksy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TextBox 2"/>
          <p:cNvSpPr txBox="1"/>
          <p:nvPr/>
        </p:nvSpPr>
        <p:spPr>
          <a:xfrm>
            <a:off x="5098375" y="1737978"/>
            <a:ext cx="7754586" cy="5879575"/>
          </a:xfrm>
          <a:prstGeom prst="rect">
            <a:avLst/>
          </a:prstGeom>
        </p:spPr>
        <p:txBody>
          <a:bodyPr lIns="0" tIns="0" rIns="0" bIns="0" rtlCol="0" anchor="t">
            <a:spAutoFit/>
          </a:bodyPr>
          <a:lstStyle/>
          <a:p>
            <a:pPr algn="ctr">
              <a:lnSpc>
                <a:spcPts val="15603"/>
              </a:lnSpc>
            </a:pPr>
            <a:r>
              <a:rPr lang="en-US" sz="11145">
                <a:solidFill>
                  <a:srgbClr val="EB6B09"/>
                </a:solidFill>
                <a:latin typeface="Just Another Hand"/>
                <a:ea typeface="Just Another Hand"/>
                <a:cs typeface="Just Another Hand"/>
                <a:sym typeface="Just Another Hand"/>
              </a:rPr>
              <a:t>Ryhmät vauvaa odottaville ja vauvaperheille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86272"/>
            <a:ext cx="10373272" cy="10373272"/>
          </a:xfrm>
          <a:custGeom>
            <a:avLst/>
            <a:gdLst/>
            <a:ahLst/>
            <a:cxnLst/>
            <a:rect l="l" t="t" r="r" b="b"/>
            <a:pathLst>
              <a:path w="10373272" h="10373272">
                <a:moveTo>
                  <a:pt x="0" y="0"/>
                </a:moveTo>
                <a:lnTo>
                  <a:pt x="10373272" y="0"/>
                </a:lnTo>
                <a:lnTo>
                  <a:pt x="10373272" y="10373272"/>
                </a:lnTo>
                <a:lnTo>
                  <a:pt x="0" y="10373272"/>
                </a:lnTo>
                <a:lnTo>
                  <a:pt x="0" y="0"/>
                </a:lnTo>
                <a:close/>
              </a:path>
            </a:pathLst>
          </a:custGeom>
          <a:blipFill>
            <a:blip r:embed="rId2"/>
            <a:stretch>
              <a:fillRect l="-25046" r="-25046"/>
            </a:stretch>
          </a:blipFill>
        </p:spPr>
        <p:txBody>
          <a:bodyPr/>
          <a:lstStyle/>
          <a:p>
            <a:endParaRPr lang="fi-FI"/>
          </a:p>
        </p:txBody>
      </p:sp>
      <p:sp>
        <p:nvSpPr>
          <p:cNvPr id="3" name="TextBox 3"/>
          <p:cNvSpPr txBox="1"/>
          <p:nvPr/>
        </p:nvSpPr>
        <p:spPr>
          <a:xfrm>
            <a:off x="11521030" y="367205"/>
            <a:ext cx="5738270" cy="8884483"/>
          </a:xfrm>
          <a:prstGeom prst="rect">
            <a:avLst/>
          </a:prstGeom>
        </p:spPr>
        <p:txBody>
          <a:bodyPr lIns="0" tIns="0" rIns="0" bIns="0" rtlCol="0" anchor="t">
            <a:spAutoFit/>
          </a:bodyPr>
          <a:lstStyle/>
          <a:p>
            <a:pPr algn="ctr">
              <a:lnSpc>
                <a:spcPts val="4319"/>
              </a:lnSpc>
            </a:pPr>
            <a:r>
              <a:rPr lang="en-US" sz="3050" dirty="0" err="1">
                <a:solidFill>
                  <a:srgbClr val="00788D"/>
                </a:solidFill>
                <a:latin typeface="Cagliostro"/>
                <a:ea typeface="Cagliostro"/>
                <a:cs typeface="Cagliostro"/>
                <a:sym typeface="Cagliostro"/>
              </a:rPr>
              <a:t>Vauvapysäkki</a:t>
            </a:r>
            <a:endParaRPr lang="en-US" sz="3050" dirty="0" err="1">
              <a:solidFill>
                <a:srgbClr val="00788D"/>
              </a:solidFill>
              <a:latin typeface="Cagliostro"/>
              <a:ea typeface="Cagliostro"/>
              <a:cs typeface="Cagliostro"/>
            </a:endParaRPr>
          </a:p>
          <a:p>
            <a:pPr algn="ctr">
              <a:lnSpc>
                <a:spcPts val="3057"/>
              </a:lnSpc>
            </a:pPr>
            <a:endParaRPr lang="en-US" sz="3085">
              <a:solidFill>
                <a:srgbClr val="00788D"/>
              </a:solidFill>
              <a:latin typeface="Cagliostro"/>
              <a:ea typeface="Cagliostro"/>
              <a:cs typeface="Cagliostro"/>
              <a:sym typeface="Cagliostro"/>
            </a:endParaRPr>
          </a:p>
          <a:p>
            <a:pPr algn="ctr">
              <a:lnSpc>
                <a:spcPts val="3057"/>
              </a:lnSpc>
            </a:pPr>
            <a:r>
              <a:rPr lang="en-US" sz="2150" dirty="0" err="1">
                <a:solidFill>
                  <a:srgbClr val="00788D"/>
                </a:solidFill>
                <a:latin typeface="Cagliostro"/>
                <a:ea typeface="Cagliostro"/>
                <a:cs typeface="Cagliostro"/>
                <a:sym typeface="Cagliostro"/>
              </a:rPr>
              <a:t>Vauvapysäkki-ryhmä</a:t>
            </a:r>
            <a:r>
              <a:rPr lang="en-US" sz="2150" dirty="0">
                <a:solidFill>
                  <a:srgbClr val="00788D"/>
                </a:solidFill>
                <a:latin typeface="Cagliostro"/>
                <a:ea typeface="Cagliostro"/>
                <a:cs typeface="Cagliostro"/>
                <a:sym typeface="Cagliostro"/>
              </a:rPr>
              <a:t> on 12 </a:t>
            </a:r>
            <a:r>
              <a:rPr lang="en-US" sz="2150" dirty="0" err="1">
                <a:solidFill>
                  <a:srgbClr val="00788D"/>
                </a:solidFill>
                <a:latin typeface="Cagliostro"/>
                <a:ea typeface="Cagliostro"/>
                <a:cs typeface="Cagliostro"/>
                <a:sym typeface="Cagliostro"/>
              </a:rPr>
              <a:t>kerran</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ryhmä</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tueksi</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vauvan</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odotukseen</a:t>
            </a:r>
            <a:r>
              <a:rPr lang="en-US" sz="2150" dirty="0">
                <a:solidFill>
                  <a:srgbClr val="00788D"/>
                </a:solidFill>
                <a:latin typeface="Cagliostro"/>
                <a:ea typeface="Cagliostro"/>
                <a:cs typeface="Cagliostro"/>
                <a:sym typeface="Cagliostro"/>
              </a:rPr>
              <a:t>.</a:t>
            </a:r>
            <a:endParaRPr lang="en-US" sz="2150" dirty="0">
              <a:solidFill>
                <a:srgbClr val="00788D"/>
              </a:solidFill>
              <a:latin typeface="Cagliostro"/>
              <a:ea typeface="Cagliostro"/>
              <a:cs typeface="Cagliostro"/>
            </a:endParaRPr>
          </a:p>
          <a:p>
            <a:pPr algn="ctr">
              <a:lnSpc>
                <a:spcPts val="3057"/>
              </a:lnSpc>
            </a:pPr>
            <a:endParaRPr lang="en-US" sz="2183">
              <a:solidFill>
                <a:srgbClr val="00788D"/>
              </a:solidFill>
              <a:latin typeface="Cagliostro"/>
              <a:ea typeface="Cagliostro"/>
              <a:cs typeface="Cagliostro"/>
              <a:sym typeface="Cagliostro"/>
            </a:endParaRPr>
          </a:p>
          <a:p>
            <a:pPr algn="ctr">
              <a:lnSpc>
                <a:spcPts val="3057"/>
              </a:lnSpc>
            </a:pPr>
            <a:r>
              <a:rPr lang="en-US" sz="2150" dirty="0" err="1">
                <a:solidFill>
                  <a:srgbClr val="00788D"/>
                </a:solidFill>
                <a:latin typeface="Cagliostro"/>
                <a:ea typeface="Cagliostro"/>
                <a:cs typeface="Cagliostro"/>
                <a:sym typeface="Cagliostro"/>
              </a:rPr>
              <a:t>Ryhmä</a:t>
            </a:r>
            <a:r>
              <a:rPr lang="en-US" sz="2150" dirty="0">
                <a:solidFill>
                  <a:srgbClr val="00788D"/>
                </a:solidFill>
                <a:latin typeface="Cagliostro"/>
                <a:ea typeface="Cagliostro"/>
                <a:cs typeface="Cagliostro"/>
                <a:sym typeface="Cagliostro"/>
              </a:rPr>
              <a:t> on </a:t>
            </a:r>
            <a:r>
              <a:rPr lang="en-US" sz="2150" dirty="0" err="1">
                <a:solidFill>
                  <a:srgbClr val="00788D"/>
                </a:solidFill>
                <a:latin typeface="Cagliostro"/>
                <a:ea typeface="Cagliostro"/>
                <a:cs typeface="Cagliostro"/>
                <a:sym typeface="Cagliostro"/>
              </a:rPr>
              <a:t>suunnattu</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äideille</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joiden</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laskettu</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aika</a:t>
            </a:r>
            <a:r>
              <a:rPr lang="en-US" sz="2150" dirty="0">
                <a:solidFill>
                  <a:srgbClr val="00788D"/>
                </a:solidFill>
                <a:latin typeface="Cagliostro"/>
                <a:ea typeface="Cagliostro"/>
                <a:cs typeface="Cagliostro"/>
                <a:sym typeface="Cagliostro"/>
              </a:rPr>
              <a:t> on </a:t>
            </a:r>
            <a:r>
              <a:rPr lang="en-US" sz="2150" dirty="0" err="1">
                <a:solidFill>
                  <a:srgbClr val="00788D"/>
                </a:solidFill>
                <a:latin typeface="Cagliostro"/>
                <a:ea typeface="Cagliostro"/>
                <a:cs typeface="Cagliostro"/>
                <a:sym typeface="Cagliostro"/>
              </a:rPr>
              <a:t>joulukuussa</a:t>
            </a:r>
            <a:r>
              <a:rPr lang="en-US" sz="2150" dirty="0">
                <a:solidFill>
                  <a:srgbClr val="00788D"/>
                </a:solidFill>
                <a:latin typeface="Cagliostro"/>
                <a:ea typeface="Cagliostro"/>
                <a:cs typeface="Cagliostro"/>
                <a:sym typeface="Cagliostro"/>
              </a:rPr>
              <a:t> 2025, </a:t>
            </a:r>
            <a:r>
              <a:rPr lang="en-US" sz="2150" dirty="0" err="1">
                <a:solidFill>
                  <a:srgbClr val="00788D"/>
                </a:solidFill>
                <a:latin typeface="Cagliostro"/>
                <a:ea typeface="Cagliostro"/>
                <a:cs typeface="Cagliostro"/>
                <a:sym typeface="Cagliostro"/>
              </a:rPr>
              <a:t>tammikuussa</a:t>
            </a:r>
            <a:r>
              <a:rPr lang="en-US" sz="2150" dirty="0">
                <a:solidFill>
                  <a:srgbClr val="00788D"/>
                </a:solidFill>
                <a:latin typeface="Cagliostro"/>
                <a:ea typeface="Cagliostro"/>
                <a:cs typeface="Cagliostro"/>
                <a:sym typeface="Cagliostro"/>
              </a:rPr>
              <a:t> ja </a:t>
            </a:r>
            <a:r>
              <a:rPr lang="en-US" sz="2150" dirty="0" err="1">
                <a:solidFill>
                  <a:srgbClr val="00788D"/>
                </a:solidFill>
                <a:latin typeface="Cagliostro"/>
                <a:ea typeface="Cagliostro"/>
                <a:cs typeface="Cagliostro"/>
                <a:sym typeface="Cagliostro"/>
              </a:rPr>
              <a:t>helmikuussa</a:t>
            </a:r>
            <a:r>
              <a:rPr lang="en-US" sz="2150" dirty="0">
                <a:solidFill>
                  <a:srgbClr val="00788D"/>
                </a:solidFill>
                <a:latin typeface="Cagliostro"/>
                <a:ea typeface="Cagliostro"/>
                <a:cs typeface="Cagliostro"/>
                <a:sym typeface="Cagliostro"/>
              </a:rPr>
              <a:t> 2026.</a:t>
            </a:r>
            <a:endParaRPr lang="en-US" sz="2150" dirty="0">
              <a:solidFill>
                <a:srgbClr val="00788D"/>
              </a:solidFill>
              <a:latin typeface="Cagliostro"/>
              <a:ea typeface="Cagliostro"/>
              <a:cs typeface="Cagliostro"/>
            </a:endParaRPr>
          </a:p>
          <a:p>
            <a:pPr algn="ctr">
              <a:lnSpc>
                <a:spcPts val="3057"/>
              </a:lnSpc>
            </a:pPr>
            <a:endParaRPr lang="en-US" sz="2183">
              <a:solidFill>
                <a:srgbClr val="00788D"/>
              </a:solidFill>
              <a:latin typeface="Cagliostro"/>
              <a:ea typeface="Cagliostro"/>
              <a:cs typeface="Cagliostro"/>
              <a:sym typeface="Cagliostro"/>
            </a:endParaRPr>
          </a:p>
          <a:p>
            <a:pPr algn="ctr">
              <a:lnSpc>
                <a:spcPts val="3057"/>
              </a:lnSpc>
            </a:pPr>
            <a:r>
              <a:rPr lang="en-US" sz="2150" dirty="0" err="1">
                <a:solidFill>
                  <a:srgbClr val="00788D"/>
                </a:solidFill>
                <a:latin typeface="Cagliostro"/>
                <a:ea typeface="Cagliostro"/>
                <a:cs typeface="Cagliostro"/>
                <a:sym typeface="Cagliostro"/>
              </a:rPr>
              <a:t>Tavoitteena</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ryhmässä</a:t>
            </a:r>
            <a:r>
              <a:rPr lang="en-US" sz="2150" dirty="0">
                <a:solidFill>
                  <a:srgbClr val="00788D"/>
                </a:solidFill>
                <a:latin typeface="Cagliostro"/>
                <a:ea typeface="Cagliostro"/>
                <a:cs typeface="Cagliostro"/>
                <a:sym typeface="Cagliostro"/>
              </a:rPr>
              <a:t> on </a:t>
            </a:r>
            <a:r>
              <a:rPr lang="en-US" sz="2150" dirty="0" err="1">
                <a:solidFill>
                  <a:srgbClr val="00788D"/>
                </a:solidFill>
                <a:latin typeface="Cagliostro"/>
                <a:ea typeface="Cagliostro"/>
                <a:cs typeface="Cagliostro"/>
                <a:sym typeface="Cagliostro"/>
              </a:rPr>
              <a:t>lisätä</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keinoja</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tunnistaa</a:t>
            </a:r>
            <a:r>
              <a:rPr lang="en-US" sz="2150" dirty="0">
                <a:solidFill>
                  <a:srgbClr val="00788D"/>
                </a:solidFill>
                <a:latin typeface="Cagliostro"/>
                <a:ea typeface="Cagliostro"/>
                <a:cs typeface="Cagliostro"/>
                <a:sym typeface="Cagliostro"/>
              </a:rPr>
              <a:t> ja </a:t>
            </a:r>
            <a:r>
              <a:rPr lang="en-US" sz="2150" dirty="0" err="1">
                <a:solidFill>
                  <a:srgbClr val="00788D"/>
                </a:solidFill>
                <a:latin typeface="Cagliostro"/>
                <a:ea typeface="Cagliostro"/>
                <a:cs typeface="Cagliostro"/>
                <a:sym typeface="Cagliostro"/>
              </a:rPr>
              <a:t>säädellä</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stressiä</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Ryhmässä</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valmistaudutaan</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vanhemmuuteen</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keskustelujen</a:t>
            </a:r>
            <a:r>
              <a:rPr lang="en-US" sz="2150" dirty="0">
                <a:solidFill>
                  <a:srgbClr val="00788D"/>
                </a:solidFill>
                <a:latin typeface="Cagliostro"/>
                <a:ea typeface="Cagliostro"/>
                <a:cs typeface="Cagliostro"/>
                <a:sym typeface="Cagliostro"/>
              </a:rPr>
              <a:t> ja </a:t>
            </a:r>
            <a:r>
              <a:rPr lang="en-US" sz="2150" dirty="0" err="1">
                <a:solidFill>
                  <a:srgbClr val="00788D"/>
                </a:solidFill>
                <a:latin typeface="Cagliostro"/>
                <a:ea typeface="Cagliostro"/>
                <a:cs typeface="Cagliostro"/>
                <a:sym typeface="Cagliostro"/>
              </a:rPr>
              <a:t>tietoisuusharjoituksia</a:t>
            </a:r>
            <a:r>
              <a:rPr lang="en-US" sz="2150" dirty="0">
                <a:solidFill>
                  <a:srgbClr val="00788D"/>
                </a:solidFill>
                <a:latin typeface="Cagliostro"/>
                <a:ea typeface="Cagliostro"/>
                <a:cs typeface="Cagliostro"/>
                <a:sym typeface="Cagliostro"/>
              </a:rPr>
              <a:t> </a:t>
            </a:r>
            <a:r>
              <a:rPr lang="en-US" sz="2150" dirty="0" err="1">
                <a:solidFill>
                  <a:srgbClr val="00788D"/>
                </a:solidFill>
                <a:latin typeface="Cagliostro"/>
                <a:ea typeface="Cagliostro"/>
                <a:cs typeface="Cagliostro"/>
                <a:sym typeface="Cagliostro"/>
              </a:rPr>
              <a:t>tehden</a:t>
            </a:r>
            <a:r>
              <a:rPr lang="en-US" sz="2150" dirty="0">
                <a:solidFill>
                  <a:srgbClr val="00788D"/>
                </a:solidFill>
                <a:latin typeface="Cagliostro"/>
                <a:ea typeface="Cagliostro"/>
                <a:cs typeface="Cagliostro"/>
                <a:sym typeface="Cagliostro"/>
              </a:rPr>
              <a:t>. </a:t>
            </a:r>
            <a:endParaRPr lang="en-US" sz="2150" dirty="0">
              <a:solidFill>
                <a:srgbClr val="00788D"/>
              </a:solidFill>
              <a:latin typeface="Cagliostro"/>
              <a:ea typeface="Cagliostro"/>
              <a:cs typeface="Cagliostro"/>
            </a:endParaRPr>
          </a:p>
          <a:p>
            <a:pPr algn="ctr">
              <a:lnSpc>
                <a:spcPts val="3057"/>
              </a:lnSpc>
            </a:pPr>
            <a:endParaRPr lang="en-US" sz="2183">
              <a:solidFill>
                <a:srgbClr val="00788D"/>
              </a:solidFill>
              <a:latin typeface="Cagliostro"/>
              <a:ea typeface="Cagliostro"/>
              <a:cs typeface="Cagliostro"/>
              <a:sym typeface="Cagliostro"/>
            </a:endParaRPr>
          </a:p>
          <a:p>
            <a:pPr algn="ctr">
              <a:lnSpc>
                <a:spcPts val="3057"/>
              </a:lnSpc>
            </a:pPr>
            <a:r>
              <a:rPr lang="en-US" sz="2150" dirty="0" err="1">
                <a:solidFill>
                  <a:srgbClr val="EB6B09"/>
                </a:solidFill>
                <a:latin typeface="Cagliostro"/>
                <a:ea typeface="Cagliostro"/>
                <a:cs typeface="Cagliostro"/>
                <a:sym typeface="Cagliostro"/>
              </a:rPr>
              <a:t>Ryhmä</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alkaa</a:t>
            </a:r>
            <a:r>
              <a:rPr lang="en-US" sz="2150" dirty="0">
                <a:solidFill>
                  <a:srgbClr val="EB6B09"/>
                </a:solidFill>
                <a:latin typeface="Cagliostro"/>
                <a:ea typeface="Cagliostro"/>
                <a:cs typeface="Cagliostro"/>
                <a:sym typeface="Cagliostro"/>
              </a:rPr>
              <a:t> 9.9. ja </a:t>
            </a:r>
            <a:r>
              <a:rPr lang="en-US" sz="2150" dirty="0" err="1">
                <a:solidFill>
                  <a:srgbClr val="EB6B09"/>
                </a:solidFill>
                <a:latin typeface="Cagliostro"/>
                <a:ea typeface="Cagliostro"/>
                <a:cs typeface="Cagliostro"/>
                <a:sym typeface="Cagliostro"/>
              </a:rPr>
              <a:t>kokoontuu</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tiistaisin</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klo</a:t>
            </a:r>
            <a:r>
              <a:rPr lang="en-US" sz="2150" dirty="0">
                <a:solidFill>
                  <a:srgbClr val="EB6B09"/>
                </a:solidFill>
                <a:latin typeface="Cagliostro"/>
                <a:ea typeface="Cagliostro"/>
                <a:cs typeface="Cagliostro"/>
                <a:sym typeface="Cagliostro"/>
              </a:rPr>
              <a:t> 16.00-18.30 ja </a:t>
            </a:r>
            <a:r>
              <a:rPr lang="en-US" sz="2150" dirty="0" err="1">
                <a:solidFill>
                  <a:srgbClr val="EB6B09"/>
                </a:solidFill>
                <a:latin typeface="Cagliostro"/>
                <a:ea typeface="Cagliostro"/>
                <a:cs typeface="Cagliostro"/>
                <a:sym typeface="Cagliostro"/>
              </a:rPr>
              <a:t>siellä</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tarjotaan</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maksuton</a:t>
            </a:r>
            <a:r>
              <a:rPr lang="en-US" sz="2150" dirty="0">
                <a:solidFill>
                  <a:srgbClr val="EB6B09"/>
                </a:solidFill>
                <a:latin typeface="Cagliostro"/>
                <a:ea typeface="Cagliostro"/>
                <a:cs typeface="Cagliostro"/>
                <a:sym typeface="Cagliostro"/>
              </a:rPr>
              <a:t> </a:t>
            </a:r>
            <a:r>
              <a:rPr lang="en-US" sz="2150" dirty="0" err="1">
                <a:solidFill>
                  <a:srgbClr val="EB6B09"/>
                </a:solidFill>
                <a:latin typeface="Cagliostro"/>
                <a:ea typeface="Cagliostro"/>
                <a:cs typeface="Cagliostro"/>
                <a:sym typeface="Cagliostro"/>
              </a:rPr>
              <a:t>päivällinen</a:t>
            </a:r>
            <a:r>
              <a:rPr lang="en-US" sz="2150" dirty="0">
                <a:solidFill>
                  <a:srgbClr val="EB6B09"/>
                </a:solidFill>
                <a:latin typeface="Cagliostro"/>
                <a:ea typeface="Cagliostro"/>
                <a:cs typeface="Cagliostro"/>
                <a:sym typeface="Cagliostro"/>
              </a:rPr>
              <a:t> ja </a:t>
            </a:r>
            <a:r>
              <a:rPr lang="en-US" sz="2150" dirty="0" err="1">
                <a:solidFill>
                  <a:srgbClr val="EB6B09"/>
                </a:solidFill>
                <a:latin typeface="Cagliostro"/>
                <a:ea typeface="Cagliostro"/>
                <a:cs typeface="Cagliostro"/>
                <a:sym typeface="Cagliostro"/>
              </a:rPr>
              <a:t>kahvit</a:t>
            </a:r>
            <a:r>
              <a:rPr lang="en-US" sz="2150" dirty="0">
                <a:solidFill>
                  <a:srgbClr val="EB6B09"/>
                </a:solidFill>
                <a:latin typeface="Cagliostro"/>
                <a:ea typeface="Cagliostro"/>
                <a:cs typeface="Cagliostro"/>
                <a:sym typeface="Cagliostro"/>
              </a:rPr>
              <a:t>.</a:t>
            </a:r>
            <a:endParaRPr lang="en-US" sz="2150" dirty="0">
              <a:solidFill>
                <a:srgbClr val="EB6B09"/>
              </a:solidFill>
              <a:latin typeface="Cagliostro"/>
              <a:ea typeface="Cagliostro"/>
              <a:cs typeface="Cagliostro"/>
            </a:endParaRPr>
          </a:p>
          <a:p>
            <a:pPr algn="ctr">
              <a:lnSpc>
                <a:spcPts val="3057"/>
              </a:lnSpc>
            </a:pPr>
            <a:endParaRPr lang="en-US" sz="2183">
              <a:solidFill>
                <a:srgbClr val="EB6B09"/>
              </a:solidFill>
              <a:latin typeface="Cagliostro"/>
              <a:ea typeface="Cagliostro"/>
              <a:cs typeface="Cagliostro"/>
              <a:sym typeface="Cagliostro"/>
            </a:endParaRPr>
          </a:p>
          <a:p>
            <a:pPr algn="ctr">
              <a:lnSpc>
                <a:spcPts val="3057"/>
              </a:lnSpc>
            </a:pPr>
            <a:r>
              <a:rPr lang="en-US" sz="2150" err="1">
                <a:solidFill>
                  <a:srgbClr val="EB6B09"/>
                </a:solidFill>
                <a:latin typeface="Cagliostro"/>
                <a:ea typeface="Cagliostro"/>
                <a:cs typeface="Cagliostro"/>
                <a:sym typeface="Cagliostro"/>
              </a:rPr>
              <a:t>Ryhmään</a:t>
            </a:r>
            <a:r>
              <a:rPr lang="en-US" sz="2150" dirty="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haluavat</a:t>
            </a:r>
            <a:r>
              <a:rPr lang="en-US" sz="2150" dirty="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haastatellaan</a:t>
            </a:r>
            <a:r>
              <a:rPr lang="en-US" sz="2150" dirty="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ennen</a:t>
            </a:r>
            <a:r>
              <a:rPr lang="en-US" sz="2150" dirty="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ryhmän</a:t>
            </a:r>
            <a:r>
              <a:rPr lang="en-US" sz="2150" dirty="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alkua</a:t>
            </a:r>
            <a:r>
              <a:rPr lang="en-US" sz="2150">
                <a:solidFill>
                  <a:srgbClr val="EB6B09"/>
                </a:solidFill>
                <a:latin typeface="Cagliostro"/>
                <a:ea typeface="Cagliostro"/>
                <a:cs typeface="Cagliostro"/>
                <a:sym typeface="Cagliostro"/>
              </a:rPr>
              <a:t>. Ilmoittautuminen 1.8.- 5.9.2025 </a:t>
            </a:r>
            <a:r>
              <a:rPr lang="en-US" sz="2150" err="1">
                <a:solidFill>
                  <a:srgbClr val="EB6B09"/>
                </a:solidFill>
                <a:latin typeface="Cagliostro"/>
                <a:ea typeface="Cagliostro"/>
                <a:cs typeface="Cagliostro"/>
                <a:sym typeface="Cagliostro"/>
              </a:rPr>
              <a:t>laittamalla</a:t>
            </a:r>
            <a:r>
              <a:rPr lang="en-US" sz="2150">
                <a:solidFill>
                  <a:srgbClr val="EB6B09"/>
                </a:solidFill>
                <a:latin typeface="Cagliostro"/>
                <a:ea typeface="Cagliostro"/>
                <a:cs typeface="Cagliostro"/>
                <a:sym typeface="Cagliostro"/>
              </a:rPr>
              <a:t> </a:t>
            </a:r>
            <a:r>
              <a:rPr lang="en-US" sz="2150" err="1">
                <a:solidFill>
                  <a:srgbClr val="EB6B09"/>
                </a:solidFill>
                <a:latin typeface="Cagliostro"/>
                <a:ea typeface="Cagliostro"/>
                <a:cs typeface="Cagliostro"/>
                <a:sym typeface="Cagliostro"/>
              </a:rPr>
              <a:t>sähköpostia</a:t>
            </a:r>
            <a:r>
              <a:rPr lang="en-US" sz="2150" dirty="0">
                <a:solidFill>
                  <a:srgbClr val="EB6B09"/>
                </a:solidFill>
                <a:latin typeface="Cagliostro"/>
                <a:ea typeface="Cagliostro"/>
                <a:cs typeface="Cagliostro"/>
                <a:sym typeface="Cagliostro"/>
              </a:rPr>
              <a:t> vauvatalo@oetk.fi.</a:t>
            </a:r>
            <a:endParaRPr lang="en-US" sz="2150" dirty="0">
              <a:solidFill>
                <a:srgbClr val="EB6B09"/>
              </a:solidFill>
              <a:latin typeface="Cagliostro"/>
              <a:ea typeface="Cagliostro"/>
              <a:cs typeface="Cagliostro"/>
            </a:endParaRPr>
          </a:p>
          <a:p>
            <a:pPr algn="ctr">
              <a:lnSpc>
                <a:spcPts val="3057"/>
              </a:lnSpc>
            </a:pPr>
            <a:endParaRPr lang="en-US" sz="2183">
              <a:solidFill>
                <a:srgbClr val="EB6B09"/>
              </a:solidFill>
              <a:latin typeface="Cagliostro"/>
              <a:ea typeface="Cagliostro"/>
              <a:cs typeface="Cagliostro"/>
              <a:sym typeface="Cagliost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5046" r="-25046"/>
            </a:stretch>
          </a:blipFill>
        </p:spPr>
        <p:txBody>
          <a:bodyPr/>
          <a:lstStyle/>
          <a:p>
            <a:endParaRPr lang="fi-FI"/>
          </a:p>
        </p:txBody>
      </p:sp>
      <p:sp>
        <p:nvSpPr>
          <p:cNvPr id="3" name="TextBox 3"/>
          <p:cNvSpPr txBox="1"/>
          <p:nvPr/>
        </p:nvSpPr>
        <p:spPr>
          <a:xfrm>
            <a:off x="11594070" y="406923"/>
            <a:ext cx="5559406" cy="9095768"/>
          </a:xfrm>
          <a:prstGeom prst="rect">
            <a:avLst/>
          </a:prstGeom>
        </p:spPr>
        <p:txBody>
          <a:bodyPr lIns="0" tIns="0" rIns="0" bIns="0" rtlCol="0" anchor="t">
            <a:spAutoFit/>
          </a:bodyPr>
          <a:lstStyle/>
          <a:p>
            <a:pPr algn="ctr">
              <a:lnSpc>
                <a:spcPts val="4075"/>
              </a:lnSpc>
            </a:pPr>
            <a:r>
              <a:rPr lang="en-US" sz="2911">
                <a:solidFill>
                  <a:srgbClr val="00788D"/>
                </a:solidFill>
                <a:latin typeface="Cagliostro"/>
                <a:ea typeface="Cagliostro"/>
                <a:cs typeface="Cagliostro"/>
                <a:sym typeface="Cagliostro"/>
              </a:rPr>
              <a:t>Hoivaa ja leiki –ryhmä alle 6 kk:n ikäisille vauvaperheille</a:t>
            </a:r>
          </a:p>
          <a:p>
            <a:pPr algn="ctr">
              <a:lnSpc>
                <a:spcPts val="3518"/>
              </a:lnSpc>
            </a:pPr>
            <a:endParaRPr lang="en-US" sz="2911">
              <a:solidFill>
                <a:srgbClr val="00788D"/>
              </a:solidFill>
              <a:latin typeface="Cagliostro"/>
              <a:ea typeface="Cagliostro"/>
              <a:cs typeface="Cagliostro"/>
              <a:sym typeface="Cagliostro"/>
            </a:endParaRPr>
          </a:p>
          <a:p>
            <a:pPr algn="ctr">
              <a:lnSpc>
                <a:spcPts val="3223"/>
              </a:lnSpc>
            </a:pPr>
            <a:r>
              <a:rPr lang="en-US" sz="2302">
                <a:solidFill>
                  <a:srgbClr val="00788D"/>
                </a:solidFill>
                <a:latin typeface="Cagliostro"/>
                <a:ea typeface="Cagliostro"/>
                <a:cs typeface="Cagliostro"/>
                <a:sym typeface="Cagliostro"/>
              </a:rPr>
              <a:t> Ryhmässä vahvistat suhdettasi vauvan kanssa leikkien ja laulujen sekä erilaisten tehtävien kautta. Käymme yhdessä keskustelua vanhemmuudesta ja vuorovaikutuksesta yhdessä vauvoja ihastellen ja ihmetellen.</a:t>
            </a:r>
          </a:p>
          <a:p>
            <a:pPr algn="ctr">
              <a:lnSpc>
                <a:spcPts val="3223"/>
              </a:lnSpc>
            </a:pPr>
            <a:endParaRPr lang="en-US" sz="2302">
              <a:solidFill>
                <a:srgbClr val="00788D"/>
              </a:solidFill>
              <a:latin typeface="Cagliostro"/>
              <a:ea typeface="Cagliostro"/>
              <a:cs typeface="Cagliostro"/>
              <a:sym typeface="Cagliostro"/>
            </a:endParaRPr>
          </a:p>
          <a:p>
            <a:pPr algn="ctr">
              <a:lnSpc>
                <a:spcPts val="3223"/>
              </a:lnSpc>
            </a:pPr>
            <a:r>
              <a:rPr lang="en-US" sz="2302">
                <a:solidFill>
                  <a:srgbClr val="EB6B09"/>
                </a:solidFill>
                <a:latin typeface="Cagliostro"/>
                <a:ea typeface="Cagliostro"/>
                <a:cs typeface="Cagliostro"/>
                <a:sym typeface="Cagliostro"/>
              </a:rPr>
              <a:t>Keskiviikkoisin klo 9.30-11.30</a:t>
            </a:r>
          </a:p>
          <a:p>
            <a:pPr algn="ctr">
              <a:lnSpc>
                <a:spcPts val="3223"/>
              </a:lnSpc>
            </a:pPr>
            <a:r>
              <a:rPr lang="en-US" sz="2302">
                <a:solidFill>
                  <a:srgbClr val="EB6B09"/>
                </a:solidFill>
                <a:latin typeface="Cagliostro"/>
                <a:ea typeface="Cagliostro"/>
                <a:cs typeface="Cagliostro"/>
                <a:sym typeface="Cagliostro"/>
              </a:rPr>
              <a:t>29.10.-17.12.25 Vauvatalolla</a:t>
            </a:r>
          </a:p>
          <a:p>
            <a:pPr algn="ctr">
              <a:lnSpc>
                <a:spcPts val="3223"/>
              </a:lnSpc>
            </a:pPr>
            <a:endParaRPr lang="en-US" sz="2302">
              <a:solidFill>
                <a:srgbClr val="EB6B09"/>
              </a:solidFill>
              <a:latin typeface="Cagliostro"/>
              <a:ea typeface="Cagliostro"/>
              <a:cs typeface="Cagliostro"/>
              <a:sym typeface="Cagliostro"/>
            </a:endParaRPr>
          </a:p>
          <a:p>
            <a:pPr algn="ctr">
              <a:lnSpc>
                <a:spcPts val="3223"/>
              </a:lnSpc>
            </a:pPr>
            <a:r>
              <a:rPr lang="en-US" sz="2302">
                <a:solidFill>
                  <a:srgbClr val="00788D"/>
                </a:solidFill>
                <a:latin typeface="Cagliostro"/>
                <a:ea typeface="Cagliostro"/>
                <a:cs typeface="Cagliostro"/>
                <a:sym typeface="Cagliostro"/>
              </a:rPr>
              <a:t>Ryhmään otetaan 5-6 vanhempaa ja vauvaa ja siihen kuuluu alkuhaastattelu. Ryhmä kokoontuu vauvatalolla 7 kertaa ja siellä tarjoillaan kahvit/teet sekä suolaista ja makeaa. </a:t>
            </a:r>
          </a:p>
          <a:p>
            <a:pPr algn="ctr">
              <a:lnSpc>
                <a:spcPts val="3223"/>
              </a:lnSpc>
            </a:pPr>
            <a:endParaRPr lang="en-US" sz="2302">
              <a:solidFill>
                <a:srgbClr val="00788D"/>
              </a:solidFill>
              <a:latin typeface="Cagliostro"/>
              <a:ea typeface="Cagliostro"/>
              <a:cs typeface="Cagliostro"/>
              <a:sym typeface="Cagliostro"/>
            </a:endParaRPr>
          </a:p>
          <a:p>
            <a:pPr algn="ctr">
              <a:lnSpc>
                <a:spcPts val="3223"/>
              </a:lnSpc>
            </a:pPr>
            <a:r>
              <a:rPr lang="en-US" sz="2302">
                <a:solidFill>
                  <a:srgbClr val="EB6B09"/>
                </a:solidFill>
                <a:latin typeface="Cagliostro"/>
                <a:ea typeface="Cagliostro"/>
                <a:cs typeface="Cagliostro"/>
                <a:sym typeface="Cagliostro"/>
              </a:rPr>
              <a:t>Ilmoittautuminen linkin kautta. </a:t>
            </a:r>
          </a:p>
          <a:p>
            <a:pPr algn="ctr">
              <a:lnSpc>
                <a:spcPts val="3223"/>
              </a:lnSpc>
            </a:pPr>
            <a:r>
              <a:rPr lang="en-US" sz="2302">
                <a:solidFill>
                  <a:srgbClr val="EB6B09"/>
                </a:solidFill>
                <a:latin typeface="Cagliostro"/>
                <a:ea typeface="Cagliostro"/>
                <a:cs typeface="Cagliostro"/>
                <a:sym typeface="Cagliostro"/>
              </a:rPr>
              <a:t>Linkki löytyy nettisivuilta.</a:t>
            </a:r>
          </a:p>
          <a:p>
            <a:pPr algn="ctr">
              <a:lnSpc>
                <a:spcPts val="2565"/>
              </a:lnSpc>
            </a:pPr>
            <a:endParaRPr lang="en-US" sz="2302">
              <a:solidFill>
                <a:srgbClr val="EB6B09"/>
              </a:solidFill>
              <a:latin typeface="Cagliostro"/>
              <a:ea typeface="Cagliostro"/>
              <a:cs typeface="Cagliostro"/>
              <a:sym typeface="Cagliost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TextBox 2"/>
          <p:cNvSpPr txBox="1"/>
          <p:nvPr/>
        </p:nvSpPr>
        <p:spPr>
          <a:xfrm>
            <a:off x="4772412" y="2397037"/>
            <a:ext cx="8743175" cy="3898375"/>
          </a:xfrm>
          <a:prstGeom prst="rect">
            <a:avLst/>
          </a:prstGeom>
        </p:spPr>
        <p:txBody>
          <a:bodyPr lIns="0" tIns="0" rIns="0" bIns="0" rtlCol="0" anchor="t">
            <a:spAutoFit/>
          </a:bodyPr>
          <a:lstStyle/>
          <a:p>
            <a:pPr algn="ctr">
              <a:lnSpc>
                <a:spcPts val="15603"/>
              </a:lnSpc>
            </a:pPr>
            <a:r>
              <a:rPr lang="en-US" sz="11145">
                <a:solidFill>
                  <a:srgbClr val="EB6B09"/>
                </a:solidFill>
                <a:latin typeface="Just Another Hand"/>
                <a:ea typeface="Just Another Hand"/>
                <a:cs typeface="Just Another Hand"/>
                <a:sym typeface="Just Another Hand"/>
              </a:rPr>
              <a:t>Kohtaamispaikat vauvaa odottaville ja vauvaperheille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5046" r="-25046"/>
            </a:stretch>
          </a:blipFill>
        </p:spPr>
        <p:txBody>
          <a:bodyPr/>
          <a:lstStyle/>
          <a:p>
            <a:endParaRPr lang="fi-FI"/>
          </a:p>
        </p:txBody>
      </p:sp>
      <p:sp>
        <p:nvSpPr>
          <p:cNvPr id="3" name="Freeform 3"/>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fi-FI"/>
          </a:p>
        </p:txBody>
      </p:sp>
      <p:sp>
        <p:nvSpPr>
          <p:cNvPr id="4" name="TextBox 4"/>
          <p:cNvSpPr txBox="1"/>
          <p:nvPr/>
        </p:nvSpPr>
        <p:spPr>
          <a:xfrm>
            <a:off x="11074085" y="612358"/>
            <a:ext cx="6666347" cy="9234338"/>
          </a:xfrm>
          <a:prstGeom prst="rect">
            <a:avLst/>
          </a:prstGeom>
        </p:spPr>
        <p:txBody>
          <a:bodyPr lIns="0" tIns="0" rIns="0" bIns="0" rtlCol="0" anchor="t">
            <a:spAutoFit/>
          </a:bodyPr>
          <a:lstStyle/>
          <a:p>
            <a:pPr algn="ctr">
              <a:lnSpc>
                <a:spcPts val="5274"/>
              </a:lnSpc>
            </a:pPr>
            <a:r>
              <a:rPr lang="en-US" sz="3767">
                <a:solidFill>
                  <a:srgbClr val="00788D"/>
                </a:solidFill>
                <a:latin typeface="Cagliostro"/>
                <a:ea typeface="Cagliostro"/>
                <a:cs typeface="Cagliostro"/>
                <a:sym typeface="Cagliostro"/>
              </a:rPr>
              <a:t>Vanhempien voimakahvila </a:t>
            </a:r>
          </a:p>
          <a:p>
            <a:pPr algn="ctr">
              <a:lnSpc>
                <a:spcPts val="4434"/>
              </a:lnSpc>
            </a:pPr>
            <a:endParaRPr lang="en-US" sz="3767">
              <a:solidFill>
                <a:srgbClr val="00788D"/>
              </a:solidFill>
              <a:latin typeface="Cagliostro"/>
              <a:ea typeface="Cagliostro"/>
              <a:cs typeface="Cagliostro"/>
              <a:sym typeface="Cagliostro"/>
            </a:endParaRPr>
          </a:p>
          <a:p>
            <a:pPr algn="ctr">
              <a:lnSpc>
                <a:spcPts val="3142"/>
              </a:lnSpc>
            </a:pPr>
            <a:r>
              <a:rPr lang="en-US" sz="2244">
                <a:solidFill>
                  <a:srgbClr val="00788D"/>
                </a:solidFill>
                <a:latin typeface="Cagliostro"/>
                <a:ea typeface="Cagliostro"/>
                <a:cs typeface="Cagliostro"/>
                <a:sym typeface="Cagliostro"/>
              </a:rPr>
              <a:t>Vanhemmuus on iloinen asia, mutta välillä stressi kuormittaa ja voimat ovat vähissä. Jos odotat vauvaa tai sinulla on vauva ja / tai alle 2-vuotias lapsi, tule mukaan avoimeen Vanhempien voimakahvilaan. </a:t>
            </a:r>
          </a:p>
          <a:p>
            <a:pPr algn="ctr">
              <a:lnSpc>
                <a:spcPts val="3142"/>
              </a:lnSpc>
            </a:pPr>
            <a:endParaRPr lang="en-US" sz="2244">
              <a:solidFill>
                <a:srgbClr val="00788D"/>
              </a:solidFill>
              <a:latin typeface="Cagliostro"/>
              <a:ea typeface="Cagliostro"/>
              <a:cs typeface="Cagliostro"/>
              <a:sym typeface="Cagliostro"/>
            </a:endParaRPr>
          </a:p>
          <a:p>
            <a:pPr algn="ctr">
              <a:lnSpc>
                <a:spcPts val="3142"/>
              </a:lnSpc>
            </a:pPr>
            <a:r>
              <a:rPr lang="en-US" sz="2244">
                <a:solidFill>
                  <a:srgbClr val="EB6B09"/>
                </a:solidFill>
                <a:latin typeface="Cagliostro"/>
                <a:ea typeface="Cagliostro"/>
                <a:cs typeface="Cagliostro"/>
                <a:sym typeface="Cagliostro"/>
              </a:rPr>
              <a:t>Torstaisin klo 12-14</a:t>
            </a:r>
          </a:p>
          <a:p>
            <a:pPr algn="ctr">
              <a:lnSpc>
                <a:spcPts val="3142"/>
              </a:lnSpc>
            </a:pPr>
            <a:r>
              <a:rPr lang="en-US" sz="2244">
                <a:solidFill>
                  <a:srgbClr val="EB6B09"/>
                </a:solidFill>
                <a:latin typeface="Cagliostro"/>
                <a:ea typeface="Cagliostro"/>
                <a:cs typeface="Cagliostro"/>
                <a:sym typeface="Cagliostro"/>
              </a:rPr>
              <a:t>28.8. alkaen aina 11.12. saakka</a:t>
            </a:r>
          </a:p>
          <a:p>
            <a:pPr algn="ctr">
              <a:lnSpc>
                <a:spcPts val="3142"/>
              </a:lnSpc>
            </a:pPr>
            <a:r>
              <a:rPr lang="en-US" sz="2244">
                <a:solidFill>
                  <a:srgbClr val="EB6B09"/>
                </a:solidFill>
                <a:latin typeface="Cagliostro"/>
                <a:ea typeface="Cagliostro"/>
                <a:cs typeface="Cagliostro"/>
                <a:sym typeface="Cagliostro"/>
              </a:rPr>
              <a:t>(ei kokoonnut 25.9., 23.10. eikä 20.11.)</a:t>
            </a:r>
          </a:p>
          <a:p>
            <a:pPr algn="ctr">
              <a:lnSpc>
                <a:spcPts val="3142"/>
              </a:lnSpc>
            </a:pPr>
            <a:endParaRPr lang="en-US" sz="2244">
              <a:solidFill>
                <a:srgbClr val="EB6B09"/>
              </a:solidFill>
              <a:latin typeface="Cagliostro"/>
              <a:ea typeface="Cagliostro"/>
              <a:cs typeface="Cagliostro"/>
              <a:sym typeface="Cagliostro"/>
            </a:endParaRPr>
          </a:p>
          <a:p>
            <a:pPr algn="ctr">
              <a:lnSpc>
                <a:spcPts val="3142"/>
              </a:lnSpc>
            </a:pPr>
            <a:r>
              <a:rPr lang="en-US" sz="2244">
                <a:solidFill>
                  <a:srgbClr val="00788D"/>
                </a:solidFill>
                <a:latin typeface="Cagliostro"/>
                <a:ea typeface="Cagliostro"/>
                <a:cs typeface="Cagliostro"/>
                <a:sym typeface="Cagliostro"/>
              </a:rPr>
              <a:t>Voit osallistua kerran tai oman tarpeesi mukaan vaikka jokaiseen kahvilaan. Ryhmässä saat kahvi- / teekupposen äärellä vertaistukea ja vinkkejä vauva-tai pikkulapsiperheen arjesta selviytymiseen ja voimavarojen löytämiseen. </a:t>
            </a:r>
          </a:p>
          <a:p>
            <a:pPr algn="ctr">
              <a:lnSpc>
                <a:spcPts val="3142"/>
              </a:lnSpc>
            </a:pPr>
            <a:endParaRPr lang="en-US" sz="2244">
              <a:solidFill>
                <a:srgbClr val="00788D"/>
              </a:solidFill>
              <a:latin typeface="Cagliostro"/>
              <a:ea typeface="Cagliostro"/>
              <a:cs typeface="Cagliostro"/>
              <a:sym typeface="Cagliostro"/>
            </a:endParaRPr>
          </a:p>
          <a:p>
            <a:pPr algn="ctr">
              <a:lnSpc>
                <a:spcPts val="3142"/>
              </a:lnSpc>
            </a:pPr>
            <a:r>
              <a:rPr lang="en-US" sz="2244">
                <a:solidFill>
                  <a:srgbClr val="00788D"/>
                </a:solidFill>
                <a:latin typeface="Cagliostro"/>
                <a:ea typeface="Cagliostro"/>
                <a:cs typeface="Cagliostro"/>
                <a:sym typeface="Cagliostro"/>
              </a:rPr>
              <a:t>Kahvilaan voit osallistua koko perheen voimin, lapset/vauvat ovat lämpimästi tervetulleita &lt;3</a:t>
            </a:r>
          </a:p>
          <a:p>
            <a:pPr algn="ctr">
              <a:lnSpc>
                <a:spcPts val="3142"/>
              </a:lnSpc>
            </a:pPr>
            <a:endParaRPr lang="en-US" sz="2244">
              <a:solidFill>
                <a:srgbClr val="00788D"/>
              </a:solidFill>
              <a:latin typeface="Cagliostro"/>
              <a:ea typeface="Cagliostro"/>
              <a:cs typeface="Cagliostro"/>
              <a:sym typeface="Cagliostro"/>
            </a:endParaRPr>
          </a:p>
          <a:p>
            <a:pPr algn="ctr">
              <a:lnSpc>
                <a:spcPts val="3142"/>
              </a:lnSpc>
            </a:pPr>
            <a:r>
              <a:rPr lang="en-US" sz="2244">
                <a:solidFill>
                  <a:srgbClr val="EB6B09"/>
                </a:solidFill>
                <a:latin typeface="Cagliostro"/>
                <a:ea typeface="Cagliostro"/>
                <a:cs typeface="Cagliostro"/>
                <a:sym typeface="Cagliostro"/>
              </a:rPr>
              <a:t>Ilmoittautuminen joka kerralle linkin kautta erikseen. Linkki löytyy nettisivuilta.</a:t>
            </a:r>
          </a:p>
          <a:p>
            <a:pPr algn="ctr">
              <a:lnSpc>
                <a:spcPts val="1566"/>
              </a:lnSpc>
            </a:pPr>
            <a:endParaRPr lang="en-US" sz="2244">
              <a:solidFill>
                <a:srgbClr val="EB6B09"/>
              </a:solidFill>
              <a:latin typeface="Cagliostro"/>
              <a:ea typeface="Cagliostro"/>
              <a:cs typeface="Cagliostro"/>
              <a:sym typeface="Cagliost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5046" r="-25046"/>
            </a:stretch>
          </a:blipFill>
        </p:spPr>
        <p:txBody>
          <a:bodyPr/>
          <a:lstStyle/>
          <a:p>
            <a:endParaRPr lang="fi-FI"/>
          </a:p>
        </p:txBody>
      </p:sp>
      <p:sp>
        <p:nvSpPr>
          <p:cNvPr id="3" name="TextBox 3"/>
          <p:cNvSpPr txBox="1"/>
          <p:nvPr/>
        </p:nvSpPr>
        <p:spPr>
          <a:xfrm>
            <a:off x="10993803" y="604452"/>
            <a:ext cx="6433154" cy="9316010"/>
          </a:xfrm>
          <a:prstGeom prst="rect">
            <a:avLst/>
          </a:prstGeom>
        </p:spPr>
        <p:txBody>
          <a:bodyPr lIns="0" tIns="0" rIns="0" bIns="0" rtlCol="0" anchor="t">
            <a:spAutoFit/>
          </a:bodyPr>
          <a:lstStyle/>
          <a:p>
            <a:pPr algn="ctr">
              <a:lnSpc>
                <a:spcPts val="5960"/>
              </a:lnSpc>
            </a:pPr>
            <a:r>
              <a:rPr lang="en-US" sz="4257">
                <a:solidFill>
                  <a:srgbClr val="00788D"/>
                </a:solidFill>
                <a:latin typeface="Cagliostro"/>
                <a:ea typeface="Cagliostro"/>
                <a:cs typeface="Cagliostro"/>
                <a:sym typeface="Cagliostro"/>
              </a:rPr>
              <a:t>Masuvauvatuokio</a:t>
            </a:r>
          </a:p>
          <a:p>
            <a:pPr algn="ctr">
              <a:lnSpc>
                <a:spcPts val="3427"/>
              </a:lnSpc>
            </a:pPr>
            <a:endParaRPr lang="en-US" sz="4257">
              <a:solidFill>
                <a:srgbClr val="00788D"/>
              </a:solidFill>
              <a:latin typeface="Cagliostro"/>
              <a:ea typeface="Cagliostro"/>
              <a:cs typeface="Cagliostro"/>
              <a:sym typeface="Cagliostro"/>
            </a:endParaRPr>
          </a:p>
          <a:p>
            <a:pPr algn="ctr">
              <a:lnSpc>
                <a:spcPts val="3427"/>
              </a:lnSpc>
            </a:pPr>
            <a:r>
              <a:rPr lang="en-US" sz="2448">
                <a:solidFill>
                  <a:srgbClr val="00788D"/>
                </a:solidFill>
                <a:latin typeface="Cagliostro"/>
                <a:ea typeface="Cagliostro"/>
                <a:cs typeface="Cagliostro"/>
                <a:sym typeface="Cagliostro"/>
              </a:rPr>
              <a:t>Masuvauvatuokiossa pääset tapaamaan muita vauvaa odottavia sekä valmistautumaan kohti vauvan syntymää keskustelun ja kahvittelun lomassa. Tuokioon voit tulla koko perheen voimin.</a:t>
            </a:r>
          </a:p>
          <a:p>
            <a:pPr algn="ctr">
              <a:lnSpc>
                <a:spcPts val="3427"/>
              </a:lnSpc>
            </a:pPr>
            <a:endParaRPr lang="en-US" sz="2448">
              <a:solidFill>
                <a:srgbClr val="00788D"/>
              </a:solidFill>
              <a:latin typeface="Cagliostro"/>
              <a:ea typeface="Cagliostro"/>
              <a:cs typeface="Cagliostro"/>
              <a:sym typeface="Cagliostro"/>
            </a:endParaRPr>
          </a:p>
          <a:p>
            <a:pPr algn="ctr">
              <a:lnSpc>
                <a:spcPts val="3427"/>
              </a:lnSpc>
            </a:pPr>
            <a:r>
              <a:rPr lang="en-US" sz="2448">
                <a:solidFill>
                  <a:srgbClr val="00788D"/>
                </a:solidFill>
                <a:latin typeface="Cagliostro"/>
                <a:ea typeface="Cagliostro"/>
                <a:cs typeface="Cagliostro"/>
                <a:sym typeface="Cagliostro"/>
              </a:rPr>
              <a:t>Mukana myös vauvatalon vapaaehtoisia synnytystukihenkilöitä eli doulia.</a:t>
            </a:r>
          </a:p>
          <a:p>
            <a:pPr algn="ctr">
              <a:lnSpc>
                <a:spcPts val="3427"/>
              </a:lnSpc>
            </a:pPr>
            <a:endParaRPr lang="en-US" sz="2448">
              <a:solidFill>
                <a:srgbClr val="00788D"/>
              </a:solidFill>
              <a:latin typeface="Cagliostro"/>
              <a:ea typeface="Cagliostro"/>
              <a:cs typeface="Cagliostro"/>
              <a:sym typeface="Cagliostro"/>
            </a:endParaRPr>
          </a:p>
          <a:p>
            <a:pPr algn="ctr">
              <a:lnSpc>
                <a:spcPts val="3427"/>
              </a:lnSpc>
            </a:pPr>
            <a:r>
              <a:rPr lang="en-US" sz="2448">
                <a:solidFill>
                  <a:srgbClr val="EB6B09"/>
                </a:solidFill>
                <a:latin typeface="Cagliostro"/>
                <a:ea typeface="Cagliostro"/>
                <a:cs typeface="Cagliostro"/>
                <a:sym typeface="Cagliostro"/>
              </a:rPr>
              <a:t>To 2.10. klo 16.30-18</a:t>
            </a:r>
          </a:p>
          <a:p>
            <a:pPr algn="ctr">
              <a:lnSpc>
                <a:spcPts val="3427"/>
              </a:lnSpc>
            </a:pPr>
            <a:r>
              <a:rPr lang="en-US" sz="2448">
                <a:solidFill>
                  <a:srgbClr val="EB6B09"/>
                </a:solidFill>
                <a:latin typeface="Cagliostro"/>
                <a:ea typeface="Cagliostro"/>
                <a:cs typeface="Cagliostro"/>
                <a:sym typeface="Cagliostro"/>
              </a:rPr>
              <a:t>To 27.11. klo 16.30-18</a:t>
            </a:r>
          </a:p>
          <a:p>
            <a:pPr algn="ctr">
              <a:lnSpc>
                <a:spcPts val="3427"/>
              </a:lnSpc>
            </a:pPr>
            <a:endParaRPr lang="en-US" sz="2448">
              <a:solidFill>
                <a:srgbClr val="EB6B09"/>
              </a:solidFill>
              <a:latin typeface="Cagliostro"/>
              <a:ea typeface="Cagliostro"/>
              <a:cs typeface="Cagliostro"/>
              <a:sym typeface="Cagliostro"/>
            </a:endParaRPr>
          </a:p>
          <a:p>
            <a:pPr algn="ctr">
              <a:lnSpc>
                <a:spcPts val="3427"/>
              </a:lnSpc>
            </a:pPr>
            <a:r>
              <a:rPr lang="en-US" sz="2448">
                <a:solidFill>
                  <a:srgbClr val="EB6B09"/>
                </a:solidFill>
                <a:latin typeface="Cagliostro"/>
                <a:ea typeface="Cagliostro"/>
                <a:cs typeface="Cagliostro"/>
                <a:sym typeface="Cagliostro"/>
              </a:rPr>
              <a:t>Masuvauvatuokioon ilmoittaudutaan ennakkoon. </a:t>
            </a:r>
            <a:r>
              <a:rPr lang="en-US" sz="2448">
                <a:solidFill>
                  <a:srgbClr val="00788D"/>
                </a:solidFill>
                <a:latin typeface="Cagliostro"/>
                <a:ea typeface="Cagliostro"/>
                <a:cs typeface="Cagliostro"/>
                <a:sym typeface="Cagliostro"/>
              </a:rPr>
              <a:t>Linkki ilmoittautumiseen löytyy nettisivuilta. </a:t>
            </a:r>
          </a:p>
          <a:p>
            <a:pPr algn="ctr">
              <a:lnSpc>
                <a:spcPts val="3427"/>
              </a:lnSpc>
            </a:pPr>
            <a:endParaRPr lang="en-US" sz="2448">
              <a:solidFill>
                <a:srgbClr val="00788D"/>
              </a:solidFill>
              <a:latin typeface="Cagliostro"/>
              <a:ea typeface="Cagliostro"/>
              <a:cs typeface="Cagliostro"/>
              <a:sym typeface="Cagliostro"/>
            </a:endParaRPr>
          </a:p>
          <a:p>
            <a:pPr algn="ctr">
              <a:lnSpc>
                <a:spcPts val="3427"/>
              </a:lnSpc>
            </a:pPr>
            <a:r>
              <a:rPr lang="en-US" sz="2448">
                <a:solidFill>
                  <a:srgbClr val="00788D"/>
                </a:solidFill>
                <a:latin typeface="Cagliostro"/>
                <a:ea typeface="Cagliostro"/>
                <a:cs typeface="Cagliostro"/>
                <a:sym typeface="Cagliostro"/>
              </a:rPr>
              <a:t>Mukaan mahtuu 10 perhettä. Ilmoittautumisen voi perua vauvatalo@oetk.fi, jos tuleekin este.</a:t>
            </a:r>
          </a:p>
          <a:p>
            <a:pPr algn="ctr">
              <a:lnSpc>
                <a:spcPts val="3427"/>
              </a:lnSpc>
            </a:pPr>
            <a:endParaRPr lang="en-US" sz="2448">
              <a:solidFill>
                <a:srgbClr val="00788D"/>
              </a:solidFill>
              <a:latin typeface="Cagliostro"/>
              <a:ea typeface="Cagliostro"/>
              <a:cs typeface="Cagliostro"/>
              <a:sym typeface="Cagliost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fi-FI"/>
          </a:p>
        </p:txBody>
      </p:sp>
      <p:sp>
        <p:nvSpPr>
          <p:cNvPr id="3" name="TextBox 3"/>
          <p:cNvSpPr txBox="1"/>
          <p:nvPr/>
        </p:nvSpPr>
        <p:spPr>
          <a:xfrm>
            <a:off x="10835882" y="340867"/>
            <a:ext cx="6938150" cy="9514743"/>
          </a:xfrm>
          <a:prstGeom prst="rect">
            <a:avLst/>
          </a:prstGeom>
        </p:spPr>
        <p:txBody>
          <a:bodyPr lIns="0" tIns="0" rIns="0" bIns="0" rtlCol="0" anchor="t">
            <a:spAutoFit/>
          </a:bodyPr>
          <a:lstStyle/>
          <a:p>
            <a:pPr algn="ctr">
              <a:lnSpc>
                <a:spcPts val="4639"/>
              </a:lnSpc>
            </a:pPr>
            <a:r>
              <a:rPr lang="en-US" sz="3313">
                <a:solidFill>
                  <a:srgbClr val="0093A9"/>
                </a:solidFill>
                <a:latin typeface="Cagliostro"/>
                <a:ea typeface="Cagliostro"/>
                <a:cs typeface="Cagliostro"/>
                <a:sym typeface="Cagliostro"/>
              </a:rPr>
              <a:t>Special Baby-kahvila</a:t>
            </a:r>
          </a:p>
          <a:p>
            <a:pPr algn="ctr">
              <a:lnSpc>
                <a:spcPts val="3076"/>
              </a:lnSpc>
            </a:pPr>
            <a:endParaRPr lang="en-US" sz="3313">
              <a:solidFill>
                <a:srgbClr val="0093A9"/>
              </a:solidFill>
              <a:latin typeface="Cagliostro"/>
              <a:ea typeface="Cagliostro"/>
              <a:cs typeface="Cagliostro"/>
              <a:sym typeface="Cagliostro"/>
            </a:endParaRPr>
          </a:p>
          <a:p>
            <a:pPr algn="ctr">
              <a:lnSpc>
                <a:spcPts val="3076"/>
              </a:lnSpc>
            </a:pPr>
            <a:r>
              <a:rPr lang="en-US" sz="2197">
                <a:solidFill>
                  <a:srgbClr val="0093A9"/>
                </a:solidFill>
                <a:latin typeface="Cagliostro"/>
                <a:ea typeface="Cagliostro"/>
                <a:cs typeface="Cagliostro"/>
                <a:sym typeface="Cagliostro"/>
              </a:rPr>
              <a:t> Avoin kahvila on tarkoitettu perheille, joiden vauvalla on erityisen tuen tarve tai vanhemmilla on tunne siitä.</a:t>
            </a:r>
          </a:p>
          <a:p>
            <a:pPr algn="ctr">
              <a:lnSpc>
                <a:spcPts val="3076"/>
              </a:lnSpc>
            </a:pPr>
            <a:endParaRPr lang="en-US" sz="2197">
              <a:solidFill>
                <a:srgbClr val="0093A9"/>
              </a:solidFill>
              <a:latin typeface="Cagliostro"/>
              <a:ea typeface="Cagliostro"/>
              <a:cs typeface="Cagliostro"/>
              <a:sym typeface="Cagliostro"/>
            </a:endParaRPr>
          </a:p>
          <a:p>
            <a:pPr algn="ctr">
              <a:lnSpc>
                <a:spcPts val="3076"/>
              </a:lnSpc>
            </a:pPr>
            <a:r>
              <a:rPr lang="en-US" sz="2197">
                <a:solidFill>
                  <a:srgbClr val="0093A9"/>
                </a:solidFill>
                <a:latin typeface="Cagliostro"/>
                <a:ea typeface="Cagliostro"/>
                <a:cs typeface="Cagliostro"/>
                <a:sym typeface="Cagliostro"/>
              </a:rPr>
              <a:t> Voit tulla mukaan kuuntelemaan, vaihtamaan ajatuksia tai vain piipahtamaan oman aikataulun mukaan. Tarjoamme kahvilassa välillä vanhemmille myös pieniä hemmotteluhetkiä arjen keskelle.</a:t>
            </a:r>
          </a:p>
          <a:p>
            <a:pPr algn="ctr">
              <a:lnSpc>
                <a:spcPts val="3076"/>
              </a:lnSpc>
            </a:pPr>
            <a:r>
              <a:rPr lang="en-US" sz="2197">
                <a:solidFill>
                  <a:srgbClr val="0093A9"/>
                </a:solidFill>
                <a:latin typeface="Cagliostro"/>
                <a:ea typeface="Cagliostro"/>
                <a:cs typeface="Cagliostro"/>
                <a:sym typeface="Cagliostro"/>
              </a:rPr>
              <a:t> vanhemmuutta omien vahvuuksien ja voimavarojen kautta.</a:t>
            </a:r>
          </a:p>
          <a:p>
            <a:pPr algn="ctr">
              <a:lnSpc>
                <a:spcPts val="3218"/>
              </a:lnSpc>
            </a:pPr>
            <a:endParaRPr lang="en-US" sz="2197">
              <a:solidFill>
                <a:srgbClr val="0093A9"/>
              </a:solidFill>
              <a:latin typeface="Cagliostro"/>
              <a:ea typeface="Cagliostro"/>
              <a:cs typeface="Cagliostro"/>
              <a:sym typeface="Cagliostro"/>
            </a:endParaRPr>
          </a:p>
          <a:p>
            <a:pPr algn="ctr">
              <a:lnSpc>
                <a:spcPts val="3218"/>
              </a:lnSpc>
            </a:pPr>
            <a:r>
              <a:rPr lang="en-US" sz="2299">
                <a:solidFill>
                  <a:srgbClr val="EB6B09"/>
                </a:solidFill>
                <a:latin typeface="Cagliostro"/>
                <a:ea typeface="Cagliostro"/>
                <a:cs typeface="Cagliostro"/>
                <a:sym typeface="Cagliostro"/>
              </a:rPr>
              <a:t>Ke 27.8. klo 14-16</a:t>
            </a:r>
          </a:p>
          <a:p>
            <a:pPr algn="ctr">
              <a:lnSpc>
                <a:spcPts val="3218"/>
              </a:lnSpc>
            </a:pPr>
            <a:r>
              <a:rPr lang="en-US" sz="2299">
                <a:solidFill>
                  <a:srgbClr val="EB6B09"/>
                </a:solidFill>
                <a:latin typeface="Cagliostro"/>
                <a:ea typeface="Cagliostro"/>
                <a:cs typeface="Cagliostro"/>
                <a:sym typeface="Cagliostro"/>
              </a:rPr>
              <a:t>Ke 24.9. klo 14-16</a:t>
            </a:r>
          </a:p>
          <a:p>
            <a:pPr algn="ctr">
              <a:lnSpc>
                <a:spcPts val="3218"/>
              </a:lnSpc>
            </a:pPr>
            <a:r>
              <a:rPr lang="en-US" sz="2299">
                <a:solidFill>
                  <a:srgbClr val="EB6B09"/>
                </a:solidFill>
                <a:latin typeface="Cagliostro"/>
                <a:ea typeface="Cagliostro"/>
                <a:cs typeface="Cagliostro"/>
                <a:sym typeface="Cagliostro"/>
              </a:rPr>
              <a:t>Ke 29.10. klo 14-16</a:t>
            </a:r>
          </a:p>
          <a:p>
            <a:pPr algn="ctr">
              <a:lnSpc>
                <a:spcPts val="3218"/>
              </a:lnSpc>
            </a:pPr>
            <a:r>
              <a:rPr lang="en-US" sz="2299">
                <a:solidFill>
                  <a:srgbClr val="EB6B09"/>
                </a:solidFill>
                <a:latin typeface="Cagliostro"/>
                <a:ea typeface="Cagliostro"/>
                <a:cs typeface="Cagliostro"/>
                <a:sym typeface="Cagliostro"/>
              </a:rPr>
              <a:t>Ke 26.11. klo 14-16</a:t>
            </a:r>
          </a:p>
          <a:p>
            <a:pPr algn="ctr">
              <a:lnSpc>
                <a:spcPts val="3218"/>
              </a:lnSpc>
            </a:pPr>
            <a:r>
              <a:rPr lang="en-US" sz="2299">
                <a:solidFill>
                  <a:srgbClr val="EB6B09"/>
                </a:solidFill>
                <a:latin typeface="Cagliostro"/>
                <a:ea typeface="Cagliostro"/>
                <a:cs typeface="Cagliostro"/>
                <a:sym typeface="Cagliostro"/>
              </a:rPr>
              <a:t>Ke 17.12. klo 14-16</a:t>
            </a:r>
          </a:p>
          <a:p>
            <a:pPr algn="ctr">
              <a:lnSpc>
                <a:spcPts val="3218"/>
              </a:lnSpc>
            </a:pPr>
            <a:endParaRPr lang="en-US" sz="2299">
              <a:solidFill>
                <a:srgbClr val="EB6B09"/>
              </a:solidFill>
              <a:latin typeface="Cagliostro"/>
              <a:ea typeface="Cagliostro"/>
              <a:cs typeface="Cagliostro"/>
              <a:sym typeface="Cagliostro"/>
            </a:endParaRPr>
          </a:p>
          <a:p>
            <a:pPr algn="ctr">
              <a:lnSpc>
                <a:spcPts val="3218"/>
              </a:lnSpc>
            </a:pPr>
            <a:r>
              <a:rPr lang="en-US" sz="2299">
                <a:solidFill>
                  <a:srgbClr val="0093A9"/>
                </a:solidFill>
                <a:latin typeface="Cagliostro"/>
                <a:ea typeface="Cagliostro"/>
                <a:cs typeface="Cagliostro"/>
                <a:sym typeface="Cagliostro"/>
              </a:rPr>
              <a:t>Special Baby -kahvila järjestetään yhteistyössä Oulun seudun omaishoitajat ry:n Erityislapsiperheiden asialla -tiimin kanssa.</a:t>
            </a:r>
          </a:p>
          <a:p>
            <a:pPr algn="ctr">
              <a:lnSpc>
                <a:spcPts val="3218"/>
              </a:lnSpc>
            </a:pPr>
            <a:endParaRPr lang="en-US" sz="2299">
              <a:solidFill>
                <a:srgbClr val="0093A9"/>
              </a:solidFill>
              <a:latin typeface="Cagliostro"/>
              <a:ea typeface="Cagliostro"/>
              <a:cs typeface="Cagliostro"/>
              <a:sym typeface="Cagliostro"/>
            </a:endParaRPr>
          </a:p>
          <a:p>
            <a:pPr algn="ctr">
              <a:lnSpc>
                <a:spcPts val="3218"/>
              </a:lnSpc>
            </a:pPr>
            <a:r>
              <a:rPr lang="en-US" sz="2299">
                <a:solidFill>
                  <a:srgbClr val="EB6B09"/>
                </a:solidFill>
                <a:latin typeface="Cagliostro"/>
                <a:ea typeface="Cagliostro"/>
                <a:cs typeface="Cagliostro"/>
                <a:sym typeface="Cagliostro"/>
              </a:rPr>
              <a:t>Ei erillistä ilmoittautumista. Voit tulla koko perheenä.</a:t>
            </a:r>
          </a:p>
          <a:p>
            <a:pPr algn="ctr">
              <a:lnSpc>
                <a:spcPts val="1741"/>
              </a:lnSpc>
            </a:pPr>
            <a:endParaRPr lang="en-US" sz="2299">
              <a:solidFill>
                <a:srgbClr val="EB6B09"/>
              </a:solidFill>
              <a:latin typeface="Cagliostro"/>
              <a:ea typeface="Cagliostro"/>
              <a:cs typeface="Cagliostro"/>
              <a:sym typeface="Cagliost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17567" r="-17567"/>
            </a:stretch>
          </a:blipFill>
        </p:spPr>
        <p:txBody>
          <a:bodyPr/>
          <a:lstStyle/>
          <a:p>
            <a:endParaRPr lang="fi-FI"/>
          </a:p>
        </p:txBody>
      </p:sp>
      <p:sp>
        <p:nvSpPr>
          <p:cNvPr id="3" name="TextBox 3"/>
          <p:cNvSpPr txBox="1"/>
          <p:nvPr/>
        </p:nvSpPr>
        <p:spPr>
          <a:xfrm>
            <a:off x="11357813" y="642102"/>
            <a:ext cx="6016106" cy="8936121"/>
          </a:xfrm>
          <a:prstGeom prst="rect">
            <a:avLst/>
          </a:prstGeom>
        </p:spPr>
        <p:txBody>
          <a:bodyPr lIns="0" tIns="0" rIns="0" bIns="0" rtlCol="0" anchor="t">
            <a:spAutoFit/>
          </a:bodyPr>
          <a:lstStyle/>
          <a:p>
            <a:pPr algn="ctr">
              <a:lnSpc>
                <a:spcPts val="4971"/>
              </a:lnSpc>
            </a:pPr>
            <a:r>
              <a:rPr lang="en-US" sz="3551">
                <a:solidFill>
                  <a:srgbClr val="0093A9"/>
                </a:solidFill>
                <a:latin typeface="Cagliostro"/>
                <a:ea typeface="Cagliostro"/>
                <a:cs typeface="Cagliostro"/>
                <a:sym typeface="Cagliostro"/>
              </a:rPr>
              <a:t>Baby Walk in</a:t>
            </a:r>
          </a:p>
          <a:p>
            <a:pPr algn="ctr">
              <a:lnSpc>
                <a:spcPts val="3501"/>
              </a:lnSpc>
            </a:pPr>
            <a:endParaRPr lang="en-US" sz="3551">
              <a:solidFill>
                <a:srgbClr val="0093A9"/>
              </a:solidFill>
              <a:latin typeface="Cagliostro"/>
              <a:ea typeface="Cagliostro"/>
              <a:cs typeface="Cagliostro"/>
              <a:sym typeface="Cagliostro"/>
            </a:endParaRPr>
          </a:p>
          <a:p>
            <a:pPr algn="ctr">
              <a:lnSpc>
                <a:spcPts val="3501"/>
              </a:lnSpc>
            </a:pPr>
            <a:r>
              <a:rPr lang="en-US" sz="2500">
                <a:solidFill>
                  <a:srgbClr val="0093A9"/>
                </a:solidFill>
                <a:latin typeface="Cagliostro"/>
                <a:ea typeface="Cagliostro"/>
                <a:cs typeface="Cagliostro"/>
                <a:sym typeface="Cagliostro"/>
              </a:rPr>
              <a:t>Vauvatalo aloittaa syksyllä 2025 uuden kohtaamispaikkatoiminnan Tuiran D-asemalla (Valtatie 53).</a:t>
            </a:r>
          </a:p>
          <a:p>
            <a:pPr algn="ctr">
              <a:lnSpc>
                <a:spcPts val="3501"/>
              </a:lnSpc>
            </a:pPr>
            <a:endParaRPr lang="en-US" sz="2500">
              <a:solidFill>
                <a:srgbClr val="0093A9"/>
              </a:solidFill>
              <a:latin typeface="Cagliostro"/>
              <a:ea typeface="Cagliostro"/>
              <a:cs typeface="Cagliostro"/>
              <a:sym typeface="Cagliostro"/>
            </a:endParaRPr>
          </a:p>
          <a:p>
            <a:pPr algn="ctr">
              <a:lnSpc>
                <a:spcPts val="3501"/>
              </a:lnSpc>
            </a:pPr>
            <a:r>
              <a:rPr lang="en-US" sz="2500">
                <a:solidFill>
                  <a:srgbClr val="0093A9"/>
                </a:solidFill>
                <a:latin typeface="Cagliostro"/>
                <a:ea typeface="Cagliostro"/>
                <a:cs typeface="Cagliostro"/>
                <a:sym typeface="Cagliostro"/>
              </a:rPr>
              <a:t>Tule juttelemaan vauvatyön asiantuntijan kanssa vauva-arjestasi matalalla kynnyksellä kahvikupin ääressä. </a:t>
            </a:r>
          </a:p>
          <a:p>
            <a:pPr algn="ctr">
              <a:lnSpc>
                <a:spcPts val="3501"/>
              </a:lnSpc>
            </a:pPr>
            <a:endParaRPr lang="en-US" sz="2500">
              <a:solidFill>
                <a:srgbClr val="0093A9"/>
              </a:solidFill>
              <a:latin typeface="Cagliostro"/>
              <a:ea typeface="Cagliostro"/>
              <a:cs typeface="Cagliostro"/>
              <a:sym typeface="Cagliostro"/>
            </a:endParaRPr>
          </a:p>
          <a:p>
            <a:pPr algn="ctr">
              <a:lnSpc>
                <a:spcPts val="3501"/>
              </a:lnSpc>
            </a:pPr>
            <a:r>
              <a:rPr lang="en-US" sz="2500">
                <a:solidFill>
                  <a:srgbClr val="EB6B09"/>
                </a:solidFill>
                <a:latin typeface="Cagliostro"/>
                <a:ea typeface="Cagliostro"/>
                <a:cs typeface="Cagliostro"/>
                <a:sym typeface="Cagliostro"/>
              </a:rPr>
              <a:t>pe 12.9. klo 13-15</a:t>
            </a:r>
          </a:p>
          <a:p>
            <a:pPr algn="ctr">
              <a:lnSpc>
                <a:spcPts val="3501"/>
              </a:lnSpc>
            </a:pPr>
            <a:r>
              <a:rPr lang="en-US" sz="2500">
                <a:solidFill>
                  <a:srgbClr val="EB6B09"/>
                </a:solidFill>
                <a:latin typeface="Cagliostro"/>
                <a:ea typeface="Cagliostro"/>
                <a:cs typeface="Cagliostro"/>
                <a:sym typeface="Cagliostro"/>
              </a:rPr>
              <a:t>pe 28.11. klo 13-15</a:t>
            </a:r>
          </a:p>
          <a:p>
            <a:pPr algn="ctr">
              <a:lnSpc>
                <a:spcPts val="3501"/>
              </a:lnSpc>
            </a:pPr>
            <a:endParaRPr lang="en-US" sz="2500">
              <a:solidFill>
                <a:srgbClr val="EB6B09"/>
              </a:solidFill>
              <a:latin typeface="Cagliostro"/>
              <a:ea typeface="Cagliostro"/>
              <a:cs typeface="Cagliostro"/>
              <a:sym typeface="Cagliostro"/>
            </a:endParaRPr>
          </a:p>
          <a:p>
            <a:pPr algn="ctr">
              <a:lnSpc>
                <a:spcPts val="3501"/>
              </a:lnSpc>
            </a:pPr>
            <a:r>
              <a:rPr lang="en-US" sz="2500">
                <a:solidFill>
                  <a:srgbClr val="0093A9"/>
                </a:solidFill>
                <a:latin typeface="Cagliostro"/>
                <a:ea typeface="Cagliostro"/>
                <a:cs typeface="Cagliostro"/>
                <a:sym typeface="Cagliostro"/>
              </a:rPr>
              <a:t>Paikalla kaksi Vauvatalon asiantuntijaa, joilta voit saada vinkkejä ja keinoja vauva-arkeen sekä lempeää myötätuntoista kohtaamista myös yksilöllisesti.</a:t>
            </a:r>
          </a:p>
          <a:p>
            <a:pPr algn="ctr">
              <a:lnSpc>
                <a:spcPts val="3501"/>
              </a:lnSpc>
            </a:pPr>
            <a:endParaRPr lang="en-US" sz="2500">
              <a:solidFill>
                <a:srgbClr val="0093A9"/>
              </a:solidFill>
              <a:latin typeface="Cagliostro"/>
              <a:ea typeface="Cagliostro"/>
              <a:cs typeface="Cagliostro"/>
              <a:sym typeface="Cagliostro"/>
            </a:endParaRPr>
          </a:p>
          <a:p>
            <a:pPr algn="ctr">
              <a:lnSpc>
                <a:spcPts val="3501"/>
              </a:lnSpc>
            </a:pPr>
            <a:r>
              <a:rPr lang="en-US" sz="2500">
                <a:solidFill>
                  <a:srgbClr val="EB6B09"/>
                </a:solidFill>
                <a:latin typeface="Cagliostro"/>
                <a:ea typeface="Cagliostro"/>
                <a:cs typeface="Cagliostro"/>
                <a:sym typeface="Cagliostro"/>
              </a:rPr>
              <a:t>Ei ilmoittautumista.</a:t>
            </a:r>
          </a:p>
          <a:p>
            <a:pPr algn="ctr">
              <a:lnSpc>
                <a:spcPts val="2981"/>
              </a:lnSpc>
            </a:pPr>
            <a:endParaRPr lang="en-US" sz="2500">
              <a:solidFill>
                <a:srgbClr val="EB6B09"/>
              </a:solidFill>
              <a:latin typeface="Cagliostro"/>
              <a:ea typeface="Cagliostro"/>
              <a:cs typeface="Cagliostro"/>
              <a:sym typeface="Cagliost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TextBox 2"/>
          <p:cNvSpPr txBox="1"/>
          <p:nvPr/>
        </p:nvSpPr>
        <p:spPr>
          <a:xfrm>
            <a:off x="5245884" y="3671272"/>
            <a:ext cx="8041812" cy="1761906"/>
          </a:xfrm>
          <a:prstGeom prst="rect">
            <a:avLst/>
          </a:prstGeom>
        </p:spPr>
        <p:txBody>
          <a:bodyPr lIns="0" tIns="0" rIns="0" bIns="0" rtlCol="0" anchor="t">
            <a:spAutoFit/>
          </a:bodyPr>
          <a:lstStyle/>
          <a:p>
            <a:pPr algn="ctr">
              <a:lnSpc>
                <a:spcPts val="14352"/>
              </a:lnSpc>
            </a:pPr>
            <a:r>
              <a:rPr lang="en-US" sz="10251">
                <a:solidFill>
                  <a:srgbClr val="EB6B09"/>
                </a:solidFill>
                <a:latin typeface="Just Another Hand"/>
                <a:ea typeface="Just Another Hand"/>
                <a:cs typeface="Just Another Hand"/>
                <a:sym typeface="Just Another Hand"/>
              </a:rPr>
              <a:t>Etänä tapahtuvat toiminnot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8799880" cy="10287000"/>
          </a:xfrm>
          <a:custGeom>
            <a:avLst/>
            <a:gdLst/>
            <a:ahLst/>
            <a:cxnLst/>
            <a:rect l="l" t="t" r="r" b="b"/>
            <a:pathLst>
              <a:path w="8799880" h="10287000">
                <a:moveTo>
                  <a:pt x="0" y="0"/>
                </a:moveTo>
                <a:lnTo>
                  <a:pt x="8799880" y="0"/>
                </a:lnTo>
                <a:lnTo>
                  <a:pt x="8799880" y="10287000"/>
                </a:lnTo>
                <a:lnTo>
                  <a:pt x="0" y="10287000"/>
                </a:lnTo>
                <a:lnTo>
                  <a:pt x="0" y="0"/>
                </a:lnTo>
                <a:close/>
              </a:path>
            </a:pathLst>
          </a:custGeom>
          <a:blipFill>
            <a:blip r:embed="rId2"/>
            <a:stretch>
              <a:fillRect l="-29279" r="-46178"/>
            </a:stretch>
          </a:blipFill>
        </p:spPr>
        <p:txBody>
          <a:bodyPr/>
          <a:lstStyle/>
          <a:p>
            <a:endParaRPr lang="fi-FI"/>
          </a:p>
        </p:txBody>
      </p:sp>
      <p:sp>
        <p:nvSpPr>
          <p:cNvPr id="3" name="TextBox 3"/>
          <p:cNvSpPr txBox="1"/>
          <p:nvPr/>
        </p:nvSpPr>
        <p:spPr>
          <a:xfrm>
            <a:off x="9677305" y="517369"/>
            <a:ext cx="7868505" cy="9946098"/>
          </a:xfrm>
          <a:prstGeom prst="rect">
            <a:avLst/>
          </a:prstGeom>
        </p:spPr>
        <p:txBody>
          <a:bodyPr lIns="0" tIns="0" rIns="0" bIns="0" rtlCol="0" anchor="t">
            <a:spAutoFit/>
          </a:bodyPr>
          <a:lstStyle/>
          <a:p>
            <a:pPr algn="ctr">
              <a:lnSpc>
                <a:spcPts val="4854"/>
              </a:lnSpc>
            </a:pPr>
            <a:r>
              <a:rPr lang="en-US" sz="3467">
                <a:solidFill>
                  <a:srgbClr val="0093A9"/>
                </a:solidFill>
                <a:latin typeface="Cagliostro"/>
                <a:ea typeface="Cagliostro"/>
                <a:cs typeface="Cagliostro"/>
                <a:sym typeface="Cagliostro"/>
              </a:rPr>
              <a:t>Kysy nukkumatilta-virtuaaliunikahvila</a:t>
            </a:r>
          </a:p>
          <a:p>
            <a:pPr algn="ctr">
              <a:lnSpc>
                <a:spcPts val="4854"/>
              </a:lnSpc>
            </a:pPr>
            <a:endParaRPr lang="en-US" sz="3467">
              <a:solidFill>
                <a:srgbClr val="0093A9"/>
              </a:solidFill>
              <a:latin typeface="Cagliostro"/>
              <a:ea typeface="Cagliostro"/>
              <a:cs typeface="Cagliostro"/>
              <a:sym typeface="Cagliostro"/>
            </a:endParaRPr>
          </a:p>
          <a:p>
            <a:pPr algn="ctr">
              <a:lnSpc>
                <a:spcPts val="3219"/>
              </a:lnSpc>
            </a:pPr>
            <a:r>
              <a:rPr lang="en-US" sz="2299">
                <a:solidFill>
                  <a:srgbClr val="0093A9"/>
                </a:solidFill>
                <a:latin typeface="Cagliostro"/>
                <a:ea typeface="Cagliostro"/>
                <a:cs typeface="Cagliostro"/>
                <a:sym typeface="Cagliostro"/>
              </a:rPr>
              <a:t> Ensimmäinen vauvavuosi tuo ilon lisäksi usein mukanaan myös univajetta vanhemmille. Keskustellaan yhdessä niin pienten kuin isompienkin vauvojen ja taaperoiden unesta. Kahvilassa saat vertaistukea ja vinkkejä, vanhempien unta unohtamatta. Mukana vauvatalon vauvatyön asiantuntijat.</a:t>
            </a:r>
          </a:p>
          <a:p>
            <a:pPr algn="ctr">
              <a:lnSpc>
                <a:spcPts val="3219"/>
              </a:lnSpc>
            </a:pPr>
            <a:endParaRPr lang="en-US" sz="2299">
              <a:solidFill>
                <a:srgbClr val="0093A9"/>
              </a:solidFill>
              <a:latin typeface="Cagliostro"/>
              <a:ea typeface="Cagliostro"/>
              <a:cs typeface="Cagliostro"/>
              <a:sym typeface="Cagliostro"/>
            </a:endParaRPr>
          </a:p>
          <a:p>
            <a:pPr algn="ctr">
              <a:lnSpc>
                <a:spcPts val="3219"/>
              </a:lnSpc>
            </a:pPr>
            <a:r>
              <a:rPr lang="en-US" sz="2299">
                <a:solidFill>
                  <a:srgbClr val="0093A9"/>
                </a:solidFill>
                <a:latin typeface="Cagliostro"/>
                <a:ea typeface="Cagliostro"/>
                <a:cs typeface="Cagliostro"/>
                <a:sym typeface="Cagliostro"/>
              </a:rPr>
              <a:t>Unikahvilat ovat suunnattu alle 2-vuotiaiden lasten perheille sekä vauvaa odottaville eikä niihin tarvitse erikseen ilmoittautua.</a:t>
            </a:r>
          </a:p>
          <a:p>
            <a:pPr algn="ctr">
              <a:lnSpc>
                <a:spcPts val="3219"/>
              </a:lnSpc>
            </a:pPr>
            <a:endParaRPr lang="en-US" sz="2299">
              <a:solidFill>
                <a:srgbClr val="0093A9"/>
              </a:solidFill>
              <a:latin typeface="Cagliostro"/>
              <a:ea typeface="Cagliostro"/>
              <a:cs typeface="Cagliostro"/>
              <a:sym typeface="Cagliostro"/>
            </a:endParaRPr>
          </a:p>
          <a:p>
            <a:pPr algn="ctr">
              <a:lnSpc>
                <a:spcPts val="3219"/>
              </a:lnSpc>
            </a:pPr>
            <a:r>
              <a:rPr lang="en-US" sz="2299">
                <a:solidFill>
                  <a:srgbClr val="EB6B09"/>
                </a:solidFill>
                <a:latin typeface="Cagliostro"/>
                <a:ea typeface="Cagliostro"/>
                <a:cs typeface="Cagliostro"/>
                <a:sym typeface="Cagliostro"/>
              </a:rPr>
              <a:t>Ti 26.8. klo 10-11 alle 6 kk vauvan perheille</a:t>
            </a:r>
          </a:p>
          <a:p>
            <a:pPr algn="ctr">
              <a:lnSpc>
                <a:spcPts val="3219"/>
              </a:lnSpc>
            </a:pPr>
            <a:r>
              <a:rPr lang="en-US" sz="2299">
                <a:solidFill>
                  <a:srgbClr val="EB6B09"/>
                </a:solidFill>
                <a:latin typeface="Cagliostro"/>
                <a:ea typeface="Cagliostro"/>
                <a:cs typeface="Cagliostro"/>
                <a:sym typeface="Cagliostro"/>
              </a:rPr>
              <a:t>Ti 30.9. klo 10-11 yli 6 kk - 2-vuotiaaseen saakka</a:t>
            </a:r>
          </a:p>
          <a:p>
            <a:pPr algn="ctr">
              <a:lnSpc>
                <a:spcPts val="3219"/>
              </a:lnSpc>
            </a:pPr>
            <a:r>
              <a:rPr lang="en-US" sz="2299">
                <a:solidFill>
                  <a:srgbClr val="EB6B09"/>
                </a:solidFill>
                <a:latin typeface="Cagliostro"/>
                <a:ea typeface="Cagliostro"/>
                <a:cs typeface="Cagliostro"/>
                <a:sym typeface="Cagliostro"/>
              </a:rPr>
              <a:t>Ti 14.10. klo 10-11 alle 6 kk vauvan perheille</a:t>
            </a:r>
          </a:p>
          <a:p>
            <a:pPr algn="ctr">
              <a:lnSpc>
                <a:spcPts val="3219"/>
              </a:lnSpc>
            </a:pPr>
            <a:r>
              <a:rPr lang="en-US" sz="2299">
                <a:solidFill>
                  <a:srgbClr val="EB6B09"/>
                </a:solidFill>
                <a:latin typeface="Cagliostro"/>
                <a:ea typeface="Cagliostro"/>
                <a:cs typeface="Cagliostro"/>
                <a:sym typeface="Cagliostro"/>
              </a:rPr>
              <a:t>Ti 11.11. klo 10-11 yli 6 kk - 2-vuotiaaseen saakka</a:t>
            </a:r>
          </a:p>
          <a:p>
            <a:pPr algn="ctr">
              <a:lnSpc>
                <a:spcPts val="3219"/>
              </a:lnSpc>
            </a:pPr>
            <a:r>
              <a:rPr lang="en-US" sz="2299">
                <a:solidFill>
                  <a:srgbClr val="EB6B09"/>
                </a:solidFill>
                <a:latin typeface="Cagliostro"/>
                <a:ea typeface="Cagliostro"/>
                <a:cs typeface="Cagliostro"/>
                <a:sym typeface="Cagliostro"/>
              </a:rPr>
              <a:t>Ti 16.12. klo 10-11 alle 6 kk vauvan perheille</a:t>
            </a:r>
          </a:p>
          <a:p>
            <a:pPr algn="l">
              <a:lnSpc>
                <a:spcPts val="3219"/>
              </a:lnSpc>
            </a:pPr>
            <a:endParaRPr lang="en-US" sz="2299">
              <a:solidFill>
                <a:srgbClr val="EB6B09"/>
              </a:solidFill>
              <a:latin typeface="Cagliostro"/>
              <a:ea typeface="Cagliostro"/>
              <a:cs typeface="Cagliostro"/>
              <a:sym typeface="Cagliostro"/>
            </a:endParaRPr>
          </a:p>
          <a:p>
            <a:pPr algn="ctr">
              <a:lnSpc>
                <a:spcPts val="3219"/>
              </a:lnSpc>
            </a:pPr>
            <a:r>
              <a:rPr lang="en-US" sz="2299">
                <a:solidFill>
                  <a:srgbClr val="EB6B09"/>
                </a:solidFill>
                <a:latin typeface="Cagliostro"/>
                <a:ea typeface="Cagliostro"/>
                <a:cs typeface="Cagliostro"/>
                <a:sym typeface="Cagliostro"/>
              </a:rPr>
              <a:t>Ei ilmoittautumista. Linkki löytyy nettisivuiltamme www.oetk.fi.</a:t>
            </a:r>
          </a:p>
          <a:p>
            <a:pPr algn="ctr">
              <a:lnSpc>
                <a:spcPts val="3219"/>
              </a:lnSpc>
            </a:pPr>
            <a:endParaRPr lang="en-US" sz="2299">
              <a:solidFill>
                <a:srgbClr val="EB6B09"/>
              </a:solidFill>
              <a:latin typeface="Cagliostro"/>
              <a:ea typeface="Cagliostro"/>
              <a:cs typeface="Cagliostro"/>
              <a:sym typeface="Cagliostro"/>
            </a:endParaRPr>
          </a:p>
          <a:p>
            <a:pPr algn="ctr">
              <a:lnSpc>
                <a:spcPts val="3219"/>
              </a:lnSpc>
            </a:pPr>
            <a:endParaRPr lang="en-US" sz="2299">
              <a:solidFill>
                <a:srgbClr val="EB6B09"/>
              </a:solidFill>
              <a:latin typeface="Cagliostro"/>
              <a:ea typeface="Cagliostro"/>
              <a:cs typeface="Cagliostro"/>
              <a:sym typeface="Cagliostro"/>
            </a:endParaRPr>
          </a:p>
          <a:p>
            <a:pPr algn="ctr">
              <a:lnSpc>
                <a:spcPts val="3368"/>
              </a:lnSpc>
            </a:pPr>
            <a:endParaRPr lang="en-US" sz="2299">
              <a:solidFill>
                <a:srgbClr val="EB6B09"/>
              </a:solidFill>
              <a:latin typeface="Cagliostro"/>
              <a:ea typeface="Cagliostro"/>
              <a:cs typeface="Cagliostro"/>
              <a:sym typeface="Cagliostro"/>
            </a:endParaRPr>
          </a:p>
          <a:p>
            <a:pPr algn="ctr">
              <a:lnSpc>
                <a:spcPts val="1822"/>
              </a:lnSpc>
            </a:pPr>
            <a:endParaRPr lang="en-US" sz="2299">
              <a:solidFill>
                <a:srgbClr val="EB6B09"/>
              </a:solidFill>
              <a:latin typeface="Cagliostro"/>
              <a:ea typeface="Cagliostro"/>
              <a:cs typeface="Cagliostro"/>
              <a:sym typeface="Cagliostr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0"/>
            <a:ext cx="9708377" cy="10287000"/>
          </a:xfrm>
          <a:custGeom>
            <a:avLst/>
            <a:gdLst/>
            <a:ahLst/>
            <a:cxnLst/>
            <a:rect l="l" t="t" r="r" b="b"/>
            <a:pathLst>
              <a:path w="9708377" h="10287000">
                <a:moveTo>
                  <a:pt x="0" y="0"/>
                </a:moveTo>
                <a:lnTo>
                  <a:pt x="9708377" y="0"/>
                </a:lnTo>
                <a:lnTo>
                  <a:pt x="9708377" y="10287000"/>
                </a:lnTo>
                <a:lnTo>
                  <a:pt x="0" y="10287000"/>
                </a:lnTo>
                <a:lnTo>
                  <a:pt x="0" y="0"/>
                </a:lnTo>
                <a:close/>
              </a:path>
            </a:pathLst>
          </a:custGeom>
          <a:blipFill>
            <a:blip r:embed="rId2"/>
            <a:stretch>
              <a:fillRect l="-22039" r="-37000"/>
            </a:stretch>
          </a:blipFill>
        </p:spPr>
        <p:txBody>
          <a:bodyPr/>
          <a:lstStyle/>
          <a:p>
            <a:endParaRPr lang="fi-FI"/>
          </a:p>
        </p:txBody>
      </p:sp>
      <p:sp>
        <p:nvSpPr>
          <p:cNvPr id="3" name="TextBox 3"/>
          <p:cNvSpPr txBox="1"/>
          <p:nvPr/>
        </p:nvSpPr>
        <p:spPr>
          <a:xfrm>
            <a:off x="10086240" y="577020"/>
            <a:ext cx="7868505" cy="9571111"/>
          </a:xfrm>
          <a:prstGeom prst="rect">
            <a:avLst/>
          </a:prstGeom>
        </p:spPr>
        <p:txBody>
          <a:bodyPr lIns="0" tIns="0" rIns="0" bIns="0" rtlCol="0" anchor="t">
            <a:spAutoFit/>
          </a:bodyPr>
          <a:lstStyle/>
          <a:p>
            <a:pPr algn="ctr">
              <a:lnSpc>
                <a:spcPts val="5694"/>
              </a:lnSpc>
            </a:pPr>
            <a:r>
              <a:rPr lang="en-US" sz="4067">
                <a:solidFill>
                  <a:srgbClr val="0093A9"/>
                </a:solidFill>
                <a:latin typeface="Cagliostro"/>
                <a:ea typeface="Cagliostro"/>
                <a:cs typeface="Cagliostro"/>
                <a:sym typeface="Cagliostro"/>
              </a:rPr>
              <a:t>Stressistä hyvinvointiin- etäryhmä</a:t>
            </a:r>
          </a:p>
          <a:p>
            <a:pPr algn="ctr">
              <a:lnSpc>
                <a:spcPts val="5694"/>
              </a:lnSpc>
            </a:pPr>
            <a:endParaRPr lang="en-US" sz="4067">
              <a:solidFill>
                <a:srgbClr val="0093A9"/>
              </a:solidFill>
              <a:latin typeface="Cagliostro"/>
              <a:ea typeface="Cagliostro"/>
              <a:cs typeface="Cagliostro"/>
              <a:sym typeface="Cagliostro"/>
            </a:endParaRPr>
          </a:p>
          <a:p>
            <a:pPr algn="ctr">
              <a:lnSpc>
                <a:spcPts val="4059"/>
              </a:lnSpc>
            </a:pPr>
            <a:r>
              <a:rPr lang="en-US" sz="2899">
                <a:solidFill>
                  <a:srgbClr val="0093A9"/>
                </a:solidFill>
                <a:latin typeface="Cagliostro"/>
                <a:ea typeface="Cagliostro"/>
                <a:cs typeface="Cagliostro"/>
                <a:sym typeface="Cagliostro"/>
              </a:rPr>
              <a:t> Avoin kolmen kerran etäryhmä vauvaa odottaville sekä alle 2-vuotiaiden lasten perheille stressinhallintaan ja oman hyvinvoinnin lisäämiseen. Perheet voivat osallistua haluamilleen kerroille tai koko prosessiin.</a:t>
            </a:r>
          </a:p>
          <a:p>
            <a:pPr algn="ctr">
              <a:lnSpc>
                <a:spcPts val="4059"/>
              </a:lnSpc>
            </a:pPr>
            <a:endParaRPr lang="en-US" sz="2899">
              <a:solidFill>
                <a:srgbClr val="0093A9"/>
              </a:solidFill>
              <a:latin typeface="Cagliostro"/>
              <a:ea typeface="Cagliostro"/>
              <a:cs typeface="Cagliostro"/>
              <a:sym typeface="Cagliostro"/>
            </a:endParaRPr>
          </a:p>
          <a:p>
            <a:pPr algn="ctr">
              <a:lnSpc>
                <a:spcPts val="4059"/>
              </a:lnSpc>
            </a:pPr>
            <a:r>
              <a:rPr lang="en-US" sz="2899">
                <a:solidFill>
                  <a:srgbClr val="EB6B09"/>
                </a:solidFill>
                <a:latin typeface="Cagliostro"/>
                <a:ea typeface="Cagliostro"/>
                <a:cs typeface="Cagliostro"/>
                <a:sym typeface="Cagliostro"/>
              </a:rPr>
              <a:t>Ti 2.12. klo 13-14.30</a:t>
            </a:r>
          </a:p>
          <a:p>
            <a:pPr algn="ctr">
              <a:lnSpc>
                <a:spcPts val="4059"/>
              </a:lnSpc>
            </a:pPr>
            <a:r>
              <a:rPr lang="en-US" sz="2899">
                <a:solidFill>
                  <a:srgbClr val="EB6B09"/>
                </a:solidFill>
                <a:latin typeface="Cagliostro"/>
                <a:ea typeface="Cagliostro"/>
                <a:cs typeface="Cagliostro"/>
                <a:sym typeface="Cagliostro"/>
              </a:rPr>
              <a:t>Ti 9.12. klo 13-14.30</a:t>
            </a:r>
          </a:p>
          <a:p>
            <a:pPr algn="ctr">
              <a:lnSpc>
                <a:spcPts val="4059"/>
              </a:lnSpc>
            </a:pPr>
            <a:r>
              <a:rPr lang="en-US" sz="2899">
                <a:solidFill>
                  <a:srgbClr val="EB6B09"/>
                </a:solidFill>
                <a:latin typeface="Cagliostro"/>
                <a:ea typeface="Cagliostro"/>
                <a:cs typeface="Cagliostro"/>
                <a:sym typeface="Cagliostro"/>
              </a:rPr>
              <a:t>Ti 16.12. klo 13-14.30</a:t>
            </a:r>
          </a:p>
          <a:p>
            <a:pPr algn="l">
              <a:lnSpc>
                <a:spcPts val="4059"/>
              </a:lnSpc>
            </a:pPr>
            <a:endParaRPr lang="en-US" sz="2899">
              <a:solidFill>
                <a:srgbClr val="EB6B09"/>
              </a:solidFill>
              <a:latin typeface="Cagliostro"/>
              <a:ea typeface="Cagliostro"/>
              <a:cs typeface="Cagliostro"/>
              <a:sym typeface="Cagliostro"/>
            </a:endParaRPr>
          </a:p>
          <a:p>
            <a:pPr algn="ctr">
              <a:lnSpc>
                <a:spcPts val="4059"/>
              </a:lnSpc>
            </a:pPr>
            <a:r>
              <a:rPr lang="en-US" sz="2899">
                <a:solidFill>
                  <a:srgbClr val="EB6B09"/>
                </a:solidFill>
                <a:latin typeface="Cagliostro"/>
                <a:ea typeface="Cagliostro"/>
                <a:cs typeface="Cagliostro"/>
                <a:sym typeface="Cagliostro"/>
              </a:rPr>
              <a:t>Ei ilmoittautumista. Linkki löytyy nettisivuiltamme www.oetk.fi lähempänä ajankohtaa.</a:t>
            </a:r>
          </a:p>
          <a:p>
            <a:pPr algn="ctr">
              <a:lnSpc>
                <a:spcPts val="3219"/>
              </a:lnSpc>
            </a:pPr>
            <a:endParaRPr lang="en-US" sz="2899">
              <a:solidFill>
                <a:srgbClr val="EB6B09"/>
              </a:solidFill>
              <a:latin typeface="Cagliostro"/>
              <a:ea typeface="Cagliostro"/>
              <a:cs typeface="Cagliostro"/>
              <a:sym typeface="Cagliostro"/>
            </a:endParaRPr>
          </a:p>
          <a:p>
            <a:pPr algn="ctr">
              <a:lnSpc>
                <a:spcPts val="3219"/>
              </a:lnSpc>
            </a:pPr>
            <a:endParaRPr lang="en-US" sz="2899">
              <a:solidFill>
                <a:srgbClr val="EB6B09"/>
              </a:solidFill>
              <a:latin typeface="Cagliostro"/>
              <a:ea typeface="Cagliostro"/>
              <a:cs typeface="Cagliostro"/>
              <a:sym typeface="Cagliostro"/>
            </a:endParaRPr>
          </a:p>
          <a:p>
            <a:pPr algn="ctr">
              <a:lnSpc>
                <a:spcPts val="3368"/>
              </a:lnSpc>
            </a:pPr>
            <a:endParaRPr lang="en-US" sz="2899">
              <a:solidFill>
                <a:srgbClr val="EB6B09"/>
              </a:solidFill>
              <a:latin typeface="Cagliostro"/>
              <a:ea typeface="Cagliostro"/>
              <a:cs typeface="Cagliostro"/>
              <a:sym typeface="Cagliostro"/>
            </a:endParaRPr>
          </a:p>
          <a:p>
            <a:pPr algn="ctr">
              <a:lnSpc>
                <a:spcPts val="1822"/>
              </a:lnSpc>
            </a:pPr>
            <a:endParaRPr lang="en-US" sz="2899">
              <a:solidFill>
                <a:srgbClr val="EB6B09"/>
              </a:solidFill>
              <a:latin typeface="Cagliostro"/>
              <a:ea typeface="Cagliostro"/>
              <a:cs typeface="Cagliostro"/>
              <a:sym typeface="Cagliost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TextBox 2"/>
          <p:cNvSpPr txBox="1"/>
          <p:nvPr/>
        </p:nvSpPr>
        <p:spPr>
          <a:xfrm>
            <a:off x="5123094" y="2034075"/>
            <a:ext cx="8041812" cy="5406449"/>
          </a:xfrm>
          <a:prstGeom prst="rect">
            <a:avLst/>
          </a:prstGeom>
        </p:spPr>
        <p:txBody>
          <a:bodyPr lIns="0" tIns="0" rIns="0" bIns="0" rtlCol="0" anchor="t">
            <a:spAutoFit/>
          </a:bodyPr>
          <a:lstStyle/>
          <a:p>
            <a:pPr algn="ctr">
              <a:lnSpc>
                <a:spcPts val="14352"/>
              </a:lnSpc>
            </a:pPr>
            <a:r>
              <a:rPr lang="en-US" sz="10251">
                <a:solidFill>
                  <a:srgbClr val="EB6B09"/>
                </a:solidFill>
                <a:latin typeface="Just Another Hand"/>
                <a:ea typeface="Just Another Hand"/>
                <a:cs typeface="Just Another Hand"/>
                <a:sym typeface="Just Another Hand"/>
              </a:rPr>
              <a:t>Yksilöllinen tuki vauvaa odottaville sekä alle 2-vuotiaiden lasten perheille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311462"/>
            <a:ext cx="8582589" cy="10598462"/>
          </a:xfrm>
          <a:custGeom>
            <a:avLst/>
            <a:gdLst/>
            <a:ahLst/>
            <a:cxnLst/>
            <a:rect l="l" t="t" r="r" b="b"/>
            <a:pathLst>
              <a:path w="8582589" h="10598462">
                <a:moveTo>
                  <a:pt x="0" y="0"/>
                </a:moveTo>
                <a:lnTo>
                  <a:pt x="8582589" y="0"/>
                </a:lnTo>
                <a:lnTo>
                  <a:pt x="8582589" y="10598462"/>
                </a:lnTo>
                <a:lnTo>
                  <a:pt x="0" y="10598462"/>
                </a:lnTo>
                <a:lnTo>
                  <a:pt x="0" y="0"/>
                </a:lnTo>
                <a:close/>
              </a:path>
            </a:pathLst>
          </a:custGeom>
          <a:blipFill>
            <a:blip r:embed="rId2"/>
            <a:stretch>
              <a:fillRect t="-3986" b="-3986"/>
            </a:stretch>
          </a:blipFill>
        </p:spPr>
        <p:txBody>
          <a:bodyPr/>
          <a:lstStyle/>
          <a:p>
            <a:endParaRPr lang="fi-FI"/>
          </a:p>
        </p:txBody>
      </p:sp>
      <p:sp>
        <p:nvSpPr>
          <p:cNvPr id="3" name="TextBox 3"/>
          <p:cNvSpPr txBox="1"/>
          <p:nvPr/>
        </p:nvSpPr>
        <p:spPr>
          <a:xfrm>
            <a:off x="9570257" y="947294"/>
            <a:ext cx="6644201" cy="8311006"/>
          </a:xfrm>
          <a:prstGeom prst="rect">
            <a:avLst/>
          </a:prstGeom>
        </p:spPr>
        <p:txBody>
          <a:bodyPr lIns="0" tIns="0" rIns="0" bIns="0" rtlCol="0" anchor="t">
            <a:spAutoFit/>
          </a:bodyPr>
          <a:lstStyle/>
          <a:p>
            <a:pPr algn="l">
              <a:lnSpc>
                <a:spcPts val="4102"/>
              </a:lnSpc>
            </a:pPr>
            <a:endParaRPr/>
          </a:p>
          <a:p>
            <a:pPr algn="ctr">
              <a:lnSpc>
                <a:spcPts val="4102"/>
              </a:lnSpc>
            </a:pPr>
            <a:endParaRPr/>
          </a:p>
          <a:p>
            <a:pPr algn="l">
              <a:lnSpc>
                <a:spcPts val="4102"/>
              </a:lnSpc>
            </a:pPr>
            <a:r>
              <a:rPr lang="en-US" sz="2930">
                <a:solidFill>
                  <a:srgbClr val="00788D"/>
                </a:solidFill>
                <a:latin typeface="Cagliostro"/>
                <a:ea typeface="Cagliostro"/>
                <a:cs typeface="Cagliostro"/>
                <a:sym typeface="Cagliostro"/>
              </a:rPr>
              <a:t>vauvan odotusaikaan </a:t>
            </a:r>
          </a:p>
          <a:p>
            <a:pPr algn="l">
              <a:lnSpc>
                <a:spcPts val="4102"/>
              </a:lnSpc>
            </a:pPr>
            <a:r>
              <a:rPr lang="en-US" sz="2930">
                <a:solidFill>
                  <a:srgbClr val="00788D"/>
                </a:solidFill>
                <a:latin typeface="Cagliostro"/>
                <a:ea typeface="Cagliostro"/>
                <a:cs typeface="Cagliostro"/>
                <a:sym typeface="Cagliostro"/>
              </a:rPr>
              <a:t>synnytykseen valmistautumiseen </a:t>
            </a:r>
          </a:p>
          <a:p>
            <a:pPr algn="l">
              <a:lnSpc>
                <a:spcPts val="4102"/>
              </a:lnSpc>
            </a:pPr>
            <a:r>
              <a:rPr lang="en-US" sz="2930">
                <a:solidFill>
                  <a:srgbClr val="00788D"/>
                </a:solidFill>
                <a:latin typeface="Cagliostro"/>
                <a:ea typeface="Cagliostro"/>
                <a:cs typeface="Cagliostro"/>
                <a:sym typeface="Cagliostro"/>
              </a:rPr>
              <a:t>vauvan uniasioihin </a:t>
            </a:r>
          </a:p>
          <a:p>
            <a:pPr algn="l">
              <a:lnSpc>
                <a:spcPts val="4102"/>
              </a:lnSpc>
            </a:pPr>
            <a:r>
              <a:rPr lang="en-US" sz="2930">
                <a:solidFill>
                  <a:srgbClr val="00788D"/>
                </a:solidFill>
                <a:latin typeface="Cagliostro"/>
                <a:ea typeface="Cagliostro"/>
                <a:cs typeface="Cagliostro"/>
                <a:sym typeface="Cagliostro"/>
              </a:rPr>
              <a:t>vauva-arkeen </a:t>
            </a:r>
          </a:p>
          <a:p>
            <a:pPr algn="l">
              <a:lnSpc>
                <a:spcPts val="4102"/>
              </a:lnSpc>
            </a:pPr>
            <a:r>
              <a:rPr lang="en-US" sz="2930">
                <a:solidFill>
                  <a:srgbClr val="00788D"/>
                </a:solidFill>
                <a:latin typeface="Cagliostro"/>
                <a:ea typeface="Cagliostro"/>
                <a:cs typeface="Cagliostro"/>
                <a:sym typeface="Cagliostro"/>
              </a:rPr>
              <a:t>ilon löytymiseen vauva-arjesta  </a:t>
            </a:r>
          </a:p>
          <a:p>
            <a:pPr algn="l">
              <a:lnSpc>
                <a:spcPts val="4102"/>
              </a:lnSpc>
            </a:pPr>
            <a:r>
              <a:rPr lang="en-US" sz="2930">
                <a:solidFill>
                  <a:srgbClr val="00788D"/>
                </a:solidFill>
                <a:latin typeface="Cagliostro"/>
                <a:ea typeface="Cagliostro"/>
                <a:cs typeface="Cagliostro"/>
                <a:sym typeface="Cagliostro"/>
              </a:rPr>
              <a:t>kiintymyssuhteen vahvistumiseen  </a:t>
            </a:r>
          </a:p>
          <a:p>
            <a:pPr algn="l">
              <a:lnSpc>
                <a:spcPts val="4102"/>
              </a:lnSpc>
            </a:pPr>
            <a:r>
              <a:rPr lang="en-US" sz="2930">
                <a:solidFill>
                  <a:srgbClr val="00788D"/>
                </a:solidFill>
                <a:latin typeface="Cagliostro"/>
                <a:ea typeface="Cagliostro"/>
                <a:cs typeface="Cagliostro"/>
                <a:sym typeface="Cagliostro"/>
              </a:rPr>
              <a:t>varhaiseen vuorovaikutukseen </a:t>
            </a:r>
          </a:p>
          <a:p>
            <a:pPr algn="l">
              <a:lnSpc>
                <a:spcPts val="4102"/>
              </a:lnSpc>
            </a:pPr>
            <a:r>
              <a:rPr lang="en-US" sz="2930">
                <a:solidFill>
                  <a:srgbClr val="00788D"/>
                </a:solidFill>
                <a:latin typeface="Cagliostro"/>
                <a:ea typeface="Cagliostro"/>
                <a:cs typeface="Cagliostro"/>
                <a:sym typeface="Cagliostro"/>
              </a:rPr>
              <a:t>vauvan itkuisuuteen </a:t>
            </a:r>
          </a:p>
          <a:p>
            <a:pPr algn="l">
              <a:lnSpc>
                <a:spcPts val="4102"/>
              </a:lnSpc>
            </a:pPr>
            <a:r>
              <a:rPr lang="en-US" sz="2930">
                <a:solidFill>
                  <a:srgbClr val="00788D"/>
                </a:solidFill>
                <a:latin typeface="Cagliostro"/>
                <a:ea typeface="Cagliostro"/>
                <a:cs typeface="Cagliostro"/>
                <a:sym typeface="Cagliostro"/>
              </a:rPr>
              <a:t>vauvan rauhoitteluun </a:t>
            </a:r>
          </a:p>
          <a:p>
            <a:pPr algn="l">
              <a:lnSpc>
                <a:spcPts val="4102"/>
              </a:lnSpc>
            </a:pPr>
            <a:r>
              <a:rPr lang="en-US" sz="2930">
                <a:solidFill>
                  <a:srgbClr val="00788D"/>
                </a:solidFill>
                <a:latin typeface="Cagliostro"/>
                <a:ea typeface="Cagliostro"/>
                <a:cs typeface="Cagliostro"/>
                <a:sym typeface="Cagliostro"/>
              </a:rPr>
              <a:t>vauvaperheen talousasioihin </a:t>
            </a:r>
          </a:p>
          <a:p>
            <a:pPr algn="l">
              <a:lnSpc>
                <a:spcPts val="4102"/>
              </a:lnSpc>
            </a:pPr>
            <a:r>
              <a:rPr lang="en-US" sz="2930">
                <a:solidFill>
                  <a:srgbClr val="00788D"/>
                </a:solidFill>
                <a:latin typeface="Cagliostro"/>
                <a:ea typeface="Cagliostro"/>
                <a:cs typeface="Cagliostro"/>
                <a:sym typeface="Cagliostro"/>
              </a:rPr>
              <a:t>stressin säätelyyn </a:t>
            </a:r>
          </a:p>
          <a:p>
            <a:pPr algn="l">
              <a:lnSpc>
                <a:spcPts val="4102"/>
              </a:lnSpc>
            </a:pPr>
            <a:r>
              <a:rPr lang="en-US" sz="2930">
                <a:solidFill>
                  <a:srgbClr val="00788D"/>
                </a:solidFill>
                <a:latin typeface="Cagliostro"/>
                <a:ea typeface="Cagliostro"/>
                <a:cs typeface="Cagliostro"/>
                <a:sym typeface="Cagliostro"/>
              </a:rPr>
              <a:t>vanhemmuuden haastaviin tunteisiin </a:t>
            </a:r>
          </a:p>
          <a:p>
            <a:pPr algn="l">
              <a:lnSpc>
                <a:spcPts val="4102"/>
              </a:lnSpc>
            </a:pPr>
            <a:r>
              <a:rPr lang="en-US" sz="2930">
                <a:solidFill>
                  <a:srgbClr val="00788D"/>
                </a:solidFill>
                <a:latin typeface="Cagliostro"/>
                <a:ea typeface="Cagliostro"/>
                <a:cs typeface="Cagliostro"/>
                <a:sym typeface="Cagliostro"/>
              </a:rPr>
              <a:t>omaan jaksamiseen vanhempana </a:t>
            </a:r>
          </a:p>
          <a:p>
            <a:pPr algn="ctr">
              <a:lnSpc>
                <a:spcPts val="4102"/>
              </a:lnSpc>
            </a:pPr>
            <a:endParaRPr lang="en-US" sz="2930">
              <a:solidFill>
                <a:srgbClr val="00788D"/>
              </a:solidFill>
              <a:latin typeface="Cagliostro"/>
              <a:ea typeface="Cagliostro"/>
              <a:cs typeface="Cagliostro"/>
              <a:sym typeface="Cagliostro"/>
            </a:endParaRPr>
          </a:p>
        </p:txBody>
      </p:sp>
      <p:sp>
        <p:nvSpPr>
          <p:cNvPr id="4" name="TextBox 4"/>
          <p:cNvSpPr txBox="1"/>
          <p:nvPr/>
        </p:nvSpPr>
        <p:spPr>
          <a:xfrm>
            <a:off x="6661383" y="406349"/>
            <a:ext cx="8616877" cy="1112606"/>
          </a:xfrm>
          <a:prstGeom prst="rect">
            <a:avLst/>
          </a:prstGeom>
        </p:spPr>
        <p:txBody>
          <a:bodyPr lIns="0" tIns="0" rIns="0" bIns="0" rtlCol="0" anchor="t">
            <a:spAutoFit/>
          </a:bodyPr>
          <a:lstStyle/>
          <a:p>
            <a:pPr algn="ctr">
              <a:lnSpc>
                <a:spcPts val="9025"/>
              </a:lnSpc>
            </a:pPr>
            <a:r>
              <a:rPr lang="en-US" sz="6446">
                <a:solidFill>
                  <a:srgbClr val="00788D"/>
                </a:solidFill>
                <a:latin typeface="Just Another Hand"/>
                <a:ea typeface="Just Another Hand"/>
                <a:cs typeface="Just Another Hand"/>
                <a:sym typeface="Just Another Hand"/>
              </a:rPr>
              <a:t>Tukea voi saada...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0" y="-311462"/>
            <a:ext cx="8582589" cy="10598462"/>
          </a:xfrm>
          <a:custGeom>
            <a:avLst/>
            <a:gdLst/>
            <a:ahLst/>
            <a:cxnLst/>
            <a:rect l="l" t="t" r="r" b="b"/>
            <a:pathLst>
              <a:path w="8582589" h="10598462">
                <a:moveTo>
                  <a:pt x="0" y="0"/>
                </a:moveTo>
                <a:lnTo>
                  <a:pt x="8582589" y="0"/>
                </a:lnTo>
                <a:lnTo>
                  <a:pt x="8582589" y="10598462"/>
                </a:lnTo>
                <a:lnTo>
                  <a:pt x="0" y="10598462"/>
                </a:lnTo>
                <a:lnTo>
                  <a:pt x="0" y="0"/>
                </a:lnTo>
                <a:close/>
              </a:path>
            </a:pathLst>
          </a:custGeom>
          <a:blipFill>
            <a:blip r:embed="rId2"/>
            <a:stretch>
              <a:fillRect t="-4051" b="-4051"/>
            </a:stretch>
          </a:blipFill>
        </p:spPr>
        <p:txBody>
          <a:bodyPr/>
          <a:lstStyle/>
          <a:p>
            <a:endParaRPr lang="fi-FI"/>
          </a:p>
        </p:txBody>
      </p:sp>
      <p:sp>
        <p:nvSpPr>
          <p:cNvPr id="3" name="TextBox 3"/>
          <p:cNvSpPr txBox="1"/>
          <p:nvPr/>
        </p:nvSpPr>
        <p:spPr>
          <a:xfrm>
            <a:off x="9433823" y="1826084"/>
            <a:ext cx="7825477" cy="8668541"/>
          </a:xfrm>
          <a:prstGeom prst="rect">
            <a:avLst/>
          </a:prstGeom>
        </p:spPr>
        <p:txBody>
          <a:bodyPr lIns="0" tIns="0" rIns="0" bIns="0" rtlCol="0" anchor="t">
            <a:spAutoFit/>
          </a:bodyPr>
          <a:lstStyle/>
          <a:p>
            <a:pPr algn="ctr">
              <a:lnSpc>
                <a:spcPts val="3631"/>
              </a:lnSpc>
            </a:pPr>
            <a:r>
              <a:rPr lang="en-US" sz="2593">
                <a:solidFill>
                  <a:srgbClr val="00788D"/>
                </a:solidFill>
                <a:latin typeface="Cagliostro"/>
                <a:ea typeface="Cagliostro"/>
                <a:cs typeface="Cagliostro"/>
                <a:sym typeface="Cagliostro"/>
              </a:rPr>
              <a:t>Vauvaperheohjaus on vauvalähtöistä keskustelutukea, joka on ennaltaehkäisevää, matalan kynnyksen toimintaa, jonka tavoitteena on perheiden selviytyminen arjesta, perheen omien voimavarojen vahvistuminen, päivärytmin löytyminen ja vauvan ja vanhemmuuden tuoman ilon löytyminen.  </a:t>
            </a:r>
          </a:p>
          <a:p>
            <a:pPr algn="ctr">
              <a:lnSpc>
                <a:spcPts val="3631"/>
              </a:lnSpc>
            </a:pPr>
            <a:endParaRPr lang="en-US" sz="2593">
              <a:solidFill>
                <a:srgbClr val="00788D"/>
              </a:solidFill>
              <a:latin typeface="Cagliostro"/>
              <a:ea typeface="Cagliostro"/>
              <a:cs typeface="Cagliostro"/>
              <a:sym typeface="Cagliostro"/>
            </a:endParaRPr>
          </a:p>
          <a:p>
            <a:pPr algn="ctr">
              <a:lnSpc>
                <a:spcPts val="3631"/>
              </a:lnSpc>
            </a:pPr>
            <a:r>
              <a:rPr lang="en-US" sz="2593">
                <a:solidFill>
                  <a:srgbClr val="00788D"/>
                </a:solidFill>
                <a:latin typeface="Cagliostro"/>
                <a:ea typeface="Cagliostro"/>
                <a:cs typeface="Cagliostro"/>
                <a:sym typeface="Cagliostro"/>
              </a:rPr>
              <a:t>Vauvaperheohjaus on maksutonta ja siihen voi osallistua myös nimettömänä. Perhe voi itse ottaa yhteyttä tai ohjautua toimintaan verkostojen tai ammattilaisen kautta. </a:t>
            </a:r>
          </a:p>
          <a:p>
            <a:pPr algn="ctr">
              <a:lnSpc>
                <a:spcPts val="3631"/>
              </a:lnSpc>
            </a:pPr>
            <a:endParaRPr lang="en-US" sz="2593">
              <a:solidFill>
                <a:srgbClr val="00788D"/>
              </a:solidFill>
              <a:latin typeface="Cagliostro"/>
              <a:ea typeface="Cagliostro"/>
              <a:cs typeface="Cagliostro"/>
              <a:sym typeface="Cagliostro"/>
            </a:endParaRPr>
          </a:p>
          <a:p>
            <a:pPr algn="ctr">
              <a:lnSpc>
                <a:spcPts val="3631"/>
              </a:lnSpc>
            </a:pPr>
            <a:r>
              <a:rPr lang="en-US" sz="2593">
                <a:solidFill>
                  <a:srgbClr val="00788D"/>
                </a:solidFill>
                <a:latin typeface="Cagliostro"/>
                <a:ea typeface="Cagliostro"/>
                <a:cs typeface="Cagliostro"/>
                <a:sym typeface="Cagliostro"/>
              </a:rPr>
              <a:t>Tapaamisia voidaan sopia 1-5 kertaa ja ne voidaan toteuttaa puhelimitse, etänä tai livenä Vauvatalolla.</a:t>
            </a:r>
          </a:p>
          <a:p>
            <a:pPr algn="ctr">
              <a:lnSpc>
                <a:spcPts val="3631"/>
              </a:lnSpc>
            </a:pPr>
            <a:endParaRPr lang="en-US" sz="2593">
              <a:solidFill>
                <a:srgbClr val="00788D"/>
              </a:solidFill>
              <a:latin typeface="Cagliostro"/>
              <a:ea typeface="Cagliostro"/>
              <a:cs typeface="Cagliostro"/>
              <a:sym typeface="Cagliostro"/>
            </a:endParaRPr>
          </a:p>
          <a:p>
            <a:pPr algn="ctr">
              <a:lnSpc>
                <a:spcPts val="3631"/>
              </a:lnSpc>
            </a:pPr>
            <a:r>
              <a:rPr lang="en-US" sz="2593">
                <a:solidFill>
                  <a:srgbClr val="EB6B09"/>
                </a:solidFill>
                <a:latin typeface="Cagliostro"/>
                <a:ea typeface="Cagliostro"/>
                <a:cs typeface="Cagliostro"/>
                <a:sym typeface="Cagliostro"/>
              </a:rPr>
              <a:t>Ajan voi varata nettiajanvarauksen kautta www.oetk.fi.</a:t>
            </a:r>
          </a:p>
          <a:p>
            <a:pPr algn="ctr">
              <a:lnSpc>
                <a:spcPts val="3631"/>
              </a:lnSpc>
            </a:pPr>
            <a:endParaRPr lang="en-US" sz="2593">
              <a:solidFill>
                <a:srgbClr val="EB6B09"/>
              </a:solidFill>
              <a:latin typeface="Cagliostro"/>
              <a:ea typeface="Cagliostro"/>
              <a:cs typeface="Cagliostro"/>
              <a:sym typeface="Cagliostro"/>
            </a:endParaRPr>
          </a:p>
          <a:p>
            <a:pPr algn="ctr">
              <a:lnSpc>
                <a:spcPts val="3631"/>
              </a:lnSpc>
            </a:pPr>
            <a:endParaRPr lang="en-US" sz="2593">
              <a:solidFill>
                <a:srgbClr val="EB6B09"/>
              </a:solidFill>
              <a:latin typeface="Cagliostro"/>
              <a:ea typeface="Cagliostro"/>
              <a:cs typeface="Cagliostro"/>
              <a:sym typeface="Cagliostro"/>
            </a:endParaRPr>
          </a:p>
          <a:p>
            <a:pPr algn="ctr">
              <a:lnSpc>
                <a:spcPts val="3631"/>
              </a:lnSpc>
            </a:pPr>
            <a:endParaRPr lang="en-US" sz="2593">
              <a:solidFill>
                <a:srgbClr val="EB6B09"/>
              </a:solidFill>
              <a:latin typeface="Cagliostro"/>
              <a:ea typeface="Cagliostro"/>
              <a:cs typeface="Cagliostro"/>
              <a:sym typeface="Cagliostro"/>
            </a:endParaRPr>
          </a:p>
        </p:txBody>
      </p:sp>
      <p:sp>
        <p:nvSpPr>
          <p:cNvPr id="4" name="TextBox 4"/>
          <p:cNvSpPr txBox="1"/>
          <p:nvPr/>
        </p:nvSpPr>
        <p:spPr>
          <a:xfrm>
            <a:off x="8807753" y="405722"/>
            <a:ext cx="8616877" cy="1112606"/>
          </a:xfrm>
          <a:prstGeom prst="rect">
            <a:avLst/>
          </a:prstGeom>
        </p:spPr>
        <p:txBody>
          <a:bodyPr lIns="0" tIns="0" rIns="0" bIns="0" rtlCol="0" anchor="t">
            <a:spAutoFit/>
          </a:bodyPr>
          <a:lstStyle/>
          <a:p>
            <a:pPr algn="ctr">
              <a:lnSpc>
                <a:spcPts val="9025"/>
              </a:lnSpc>
            </a:pPr>
            <a:r>
              <a:rPr lang="en-US" sz="6446">
                <a:solidFill>
                  <a:srgbClr val="00788D"/>
                </a:solidFill>
                <a:latin typeface="Just Another Hand"/>
                <a:ea typeface="Just Another Hand"/>
                <a:cs typeface="Just Another Hand"/>
                <a:sym typeface="Just Another Hand"/>
              </a:rPr>
              <a:t>Vauvaperheohjaus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ECE3"/>
        </a:solidFill>
        <a:effectLst/>
      </p:bgPr>
    </p:bg>
    <p:spTree>
      <p:nvGrpSpPr>
        <p:cNvPr id="1" name=""/>
        <p:cNvGrpSpPr/>
        <p:nvPr/>
      </p:nvGrpSpPr>
      <p:grpSpPr>
        <a:xfrm>
          <a:off x="0" y="0"/>
          <a:ext cx="0" cy="0"/>
          <a:chOff x="0" y="0"/>
          <a:chExt cx="0" cy="0"/>
        </a:xfrm>
      </p:grpSpPr>
      <p:sp>
        <p:nvSpPr>
          <p:cNvPr id="2" name="Freeform 2"/>
          <p:cNvSpPr/>
          <p:nvPr/>
        </p:nvSpPr>
        <p:spPr>
          <a:xfrm>
            <a:off x="8863028" y="0"/>
            <a:ext cx="9769248" cy="10422861"/>
          </a:xfrm>
          <a:custGeom>
            <a:avLst/>
            <a:gdLst/>
            <a:ahLst/>
            <a:cxnLst/>
            <a:rect l="l" t="t" r="r" b="b"/>
            <a:pathLst>
              <a:path w="9769248" h="10422861">
                <a:moveTo>
                  <a:pt x="0" y="0"/>
                </a:moveTo>
                <a:lnTo>
                  <a:pt x="9769248" y="0"/>
                </a:lnTo>
                <a:lnTo>
                  <a:pt x="9769248" y="10422861"/>
                </a:lnTo>
                <a:lnTo>
                  <a:pt x="0" y="10422861"/>
                </a:lnTo>
                <a:lnTo>
                  <a:pt x="0" y="0"/>
                </a:lnTo>
                <a:close/>
              </a:path>
            </a:pathLst>
          </a:custGeom>
          <a:blipFill>
            <a:blip r:embed="rId2"/>
            <a:stretch>
              <a:fillRect l="-6690" t="-16747" b="-16747"/>
            </a:stretch>
          </a:blipFill>
        </p:spPr>
        <p:txBody>
          <a:bodyPr/>
          <a:lstStyle/>
          <a:p>
            <a:endParaRPr lang="fi-FI"/>
          </a:p>
        </p:txBody>
      </p:sp>
      <p:sp>
        <p:nvSpPr>
          <p:cNvPr id="3" name="Freeform 3"/>
          <p:cNvSpPr/>
          <p:nvPr/>
        </p:nvSpPr>
        <p:spPr>
          <a:xfrm>
            <a:off x="546027" y="3432718"/>
            <a:ext cx="965346" cy="1072607"/>
          </a:xfrm>
          <a:custGeom>
            <a:avLst/>
            <a:gdLst/>
            <a:ahLst/>
            <a:cxnLst/>
            <a:rect l="l" t="t" r="r" b="b"/>
            <a:pathLst>
              <a:path w="965346" h="1072607">
                <a:moveTo>
                  <a:pt x="0" y="0"/>
                </a:moveTo>
                <a:lnTo>
                  <a:pt x="965346" y="0"/>
                </a:lnTo>
                <a:lnTo>
                  <a:pt x="965346" y="1072607"/>
                </a:lnTo>
                <a:lnTo>
                  <a:pt x="0" y="10726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 name="Freeform 4"/>
          <p:cNvSpPr/>
          <p:nvPr/>
        </p:nvSpPr>
        <p:spPr>
          <a:xfrm>
            <a:off x="546027" y="5143500"/>
            <a:ext cx="965346" cy="1072607"/>
          </a:xfrm>
          <a:custGeom>
            <a:avLst/>
            <a:gdLst/>
            <a:ahLst/>
            <a:cxnLst/>
            <a:rect l="l" t="t" r="r" b="b"/>
            <a:pathLst>
              <a:path w="965346" h="1072607">
                <a:moveTo>
                  <a:pt x="0" y="0"/>
                </a:moveTo>
                <a:lnTo>
                  <a:pt x="965346" y="0"/>
                </a:lnTo>
                <a:lnTo>
                  <a:pt x="965346" y="1072607"/>
                </a:lnTo>
                <a:lnTo>
                  <a:pt x="0" y="10726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5" name="Freeform 5"/>
          <p:cNvSpPr/>
          <p:nvPr/>
        </p:nvSpPr>
        <p:spPr>
          <a:xfrm>
            <a:off x="641800" y="7012054"/>
            <a:ext cx="965346" cy="1072607"/>
          </a:xfrm>
          <a:custGeom>
            <a:avLst/>
            <a:gdLst/>
            <a:ahLst/>
            <a:cxnLst/>
            <a:rect l="l" t="t" r="r" b="b"/>
            <a:pathLst>
              <a:path w="965346" h="1072607">
                <a:moveTo>
                  <a:pt x="0" y="0"/>
                </a:moveTo>
                <a:lnTo>
                  <a:pt x="965346" y="0"/>
                </a:lnTo>
                <a:lnTo>
                  <a:pt x="965346" y="1072607"/>
                </a:lnTo>
                <a:lnTo>
                  <a:pt x="0" y="10726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6" name="Freeform 6"/>
          <p:cNvSpPr/>
          <p:nvPr/>
        </p:nvSpPr>
        <p:spPr>
          <a:xfrm>
            <a:off x="641800" y="8722836"/>
            <a:ext cx="965346" cy="1072607"/>
          </a:xfrm>
          <a:custGeom>
            <a:avLst/>
            <a:gdLst/>
            <a:ahLst/>
            <a:cxnLst/>
            <a:rect l="l" t="t" r="r" b="b"/>
            <a:pathLst>
              <a:path w="965346" h="1072607">
                <a:moveTo>
                  <a:pt x="0" y="0"/>
                </a:moveTo>
                <a:lnTo>
                  <a:pt x="965346" y="0"/>
                </a:lnTo>
                <a:lnTo>
                  <a:pt x="965346" y="1072607"/>
                </a:lnTo>
                <a:lnTo>
                  <a:pt x="0" y="10726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7" name="TextBox 7"/>
          <p:cNvSpPr txBox="1"/>
          <p:nvPr/>
        </p:nvSpPr>
        <p:spPr>
          <a:xfrm>
            <a:off x="802703" y="654392"/>
            <a:ext cx="6442794" cy="1778882"/>
          </a:xfrm>
          <a:prstGeom prst="rect">
            <a:avLst/>
          </a:prstGeom>
        </p:spPr>
        <p:txBody>
          <a:bodyPr lIns="0" tIns="0" rIns="0" bIns="0" rtlCol="0" anchor="t">
            <a:spAutoFit/>
          </a:bodyPr>
          <a:lstStyle/>
          <a:p>
            <a:pPr algn="ctr">
              <a:lnSpc>
                <a:spcPts val="7127"/>
              </a:lnSpc>
            </a:pPr>
            <a:r>
              <a:rPr lang="en-US" sz="5091">
                <a:solidFill>
                  <a:srgbClr val="AE1F7B"/>
                </a:solidFill>
                <a:latin typeface="Just Another Hand"/>
                <a:ea typeface="Just Another Hand"/>
                <a:cs typeface="Just Another Hand"/>
                <a:sym typeface="Just Another Hand"/>
              </a:rPr>
              <a:t>Vauvatalolla on myös lähes 30  vapaaehtoista, jotka tarjoavat tukeaan perheille</a:t>
            </a:r>
          </a:p>
        </p:txBody>
      </p:sp>
      <p:sp>
        <p:nvSpPr>
          <p:cNvPr id="8" name="TextBox 8"/>
          <p:cNvSpPr txBox="1"/>
          <p:nvPr/>
        </p:nvSpPr>
        <p:spPr>
          <a:xfrm>
            <a:off x="1985757" y="5097131"/>
            <a:ext cx="6223658" cy="1537420"/>
          </a:xfrm>
          <a:prstGeom prst="rect">
            <a:avLst/>
          </a:prstGeom>
        </p:spPr>
        <p:txBody>
          <a:bodyPr lIns="0" tIns="0" rIns="0" bIns="0" rtlCol="0" anchor="t">
            <a:spAutoFit/>
          </a:bodyPr>
          <a:lstStyle/>
          <a:p>
            <a:pPr algn="l">
              <a:lnSpc>
                <a:spcPts val="6925"/>
              </a:lnSpc>
            </a:pPr>
            <a:r>
              <a:rPr lang="en-US" sz="4946">
                <a:solidFill>
                  <a:srgbClr val="0093A9"/>
                </a:solidFill>
                <a:latin typeface="Just Another Hand"/>
                <a:ea typeface="Just Another Hand"/>
                <a:cs typeface="Just Another Hand"/>
                <a:sym typeface="Just Another Hand"/>
              </a:rPr>
              <a:t>Vertaistukitoiminta</a:t>
            </a:r>
          </a:p>
          <a:p>
            <a:pPr algn="l">
              <a:lnSpc>
                <a:spcPts val="5245"/>
              </a:lnSpc>
            </a:pPr>
            <a:r>
              <a:rPr lang="en-US" sz="3746">
                <a:solidFill>
                  <a:srgbClr val="0093A9"/>
                </a:solidFill>
                <a:latin typeface="Just Another Hand"/>
                <a:ea typeface="Just Another Hand"/>
                <a:cs typeface="Just Another Hand"/>
                <a:sym typeface="Just Another Hand"/>
              </a:rPr>
              <a:t> Yksilöllinen vertaistuki vanhemmuuteen ja vauva-arkeen</a:t>
            </a:r>
          </a:p>
        </p:txBody>
      </p:sp>
      <p:sp>
        <p:nvSpPr>
          <p:cNvPr id="9" name="TextBox 9"/>
          <p:cNvSpPr txBox="1"/>
          <p:nvPr/>
        </p:nvSpPr>
        <p:spPr>
          <a:xfrm>
            <a:off x="1985757" y="3119074"/>
            <a:ext cx="8209415" cy="1493605"/>
          </a:xfrm>
          <a:prstGeom prst="rect">
            <a:avLst/>
          </a:prstGeom>
        </p:spPr>
        <p:txBody>
          <a:bodyPr lIns="0" tIns="0" rIns="0" bIns="0" rtlCol="0" anchor="t">
            <a:spAutoFit/>
          </a:bodyPr>
          <a:lstStyle/>
          <a:p>
            <a:pPr algn="l">
              <a:lnSpc>
                <a:spcPts val="6925"/>
              </a:lnSpc>
            </a:pPr>
            <a:r>
              <a:rPr lang="en-US" sz="4946">
                <a:solidFill>
                  <a:srgbClr val="EB6B09"/>
                </a:solidFill>
                <a:latin typeface="Just Another Hand"/>
                <a:ea typeface="Just Another Hand"/>
                <a:cs typeface="Just Another Hand"/>
                <a:sym typeface="Just Another Hand"/>
              </a:rPr>
              <a:t>Vapaaehtoisdoulatoiminta </a:t>
            </a:r>
          </a:p>
          <a:p>
            <a:pPr algn="l">
              <a:lnSpc>
                <a:spcPts val="4825"/>
              </a:lnSpc>
            </a:pPr>
            <a:r>
              <a:rPr lang="en-US" sz="3446">
                <a:solidFill>
                  <a:srgbClr val="EB6B09"/>
                </a:solidFill>
                <a:latin typeface="Just Another Hand"/>
                <a:ea typeface="Just Another Hand"/>
                <a:cs typeface="Just Another Hand"/>
                <a:sym typeface="Just Another Hand"/>
              </a:rPr>
              <a:t>Erityistä tukea tarvitseville perheille tukea synnytykseen ja odotukseen</a:t>
            </a:r>
          </a:p>
        </p:txBody>
      </p:sp>
      <p:sp>
        <p:nvSpPr>
          <p:cNvPr id="10" name="TextBox 10"/>
          <p:cNvSpPr txBox="1"/>
          <p:nvPr/>
        </p:nvSpPr>
        <p:spPr>
          <a:xfrm>
            <a:off x="1985757" y="7219705"/>
            <a:ext cx="8616877" cy="864956"/>
          </a:xfrm>
          <a:prstGeom prst="rect">
            <a:avLst/>
          </a:prstGeom>
        </p:spPr>
        <p:txBody>
          <a:bodyPr lIns="0" tIns="0" rIns="0" bIns="0" rtlCol="0" anchor="t">
            <a:spAutoFit/>
          </a:bodyPr>
          <a:lstStyle/>
          <a:p>
            <a:pPr algn="l">
              <a:lnSpc>
                <a:spcPts val="6925"/>
              </a:lnSpc>
            </a:pPr>
            <a:r>
              <a:rPr lang="en-US" sz="4946">
                <a:solidFill>
                  <a:srgbClr val="771C7F"/>
                </a:solidFill>
                <a:latin typeface="Just Another Hand"/>
                <a:ea typeface="Just Another Hand"/>
                <a:cs typeface="Just Another Hand"/>
                <a:sym typeface="Just Another Hand"/>
              </a:rPr>
              <a:t>Kokemusasiantuntijat</a:t>
            </a:r>
          </a:p>
        </p:txBody>
      </p:sp>
      <p:sp>
        <p:nvSpPr>
          <p:cNvPr id="11" name="TextBox 11"/>
          <p:cNvSpPr txBox="1"/>
          <p:nvPr/>
        </p:nvSpPr>
        <p:spPr>
          <a:xfrm>
            <a:off x="1985757" y="8768672"/>
            <a:ext cx="8616877" cy="864956"/>
          </a:xfrm>
          <a:prstGeom prst="rect">
            <a:avLst/>
          </a:prstGeom>
        </p:spPr>
        <p:txBody>
          <a:bodyPr lIns="0" tIns="0" rIns="0" bIns="0" rtlCol="0" anchor="t">
            <a:spAutoFit/>
          </a:bodyPr>
          <a:lstStyle/>
          <a:p>
            <a:pPr algn="l">
              <a:lnSpc>
                <a:spcPts val="6925"/>
              </a:lnSpc>
            </a:pPr>
            <a:r>
              <a:rPr lang="en-US" sz="4946">
                <a:solidFill>
                  <a:srgbClr val="EB6B09"/>
                </a:solidFill>
                <a:latin typeface="Just Another Hand"/>
                <a:ea typeface="Just Another Hand"/>
                <a:cs typeface="Just Another Hand"/>
                <a:sym typeface="Just Another Hand"/>
              </a:rPr>
              <a:t>Vauvaihaililijat ja sylittelijät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6B09"/>
        </a:solidFill>
        <a:effectLst/>
      </p:bgPr>
    </p:bg>
    <p:spTree>
      <p:nvGrpSpPr>
        <p:cNvPr id="1" name=""/>
        <p:cNvGrpSpPr/>
        <p:nvPr/>
      </p:nvGrpSpPr>
      <p:grpSpPr>
        <a:xfrm>
          <a:off x="0" y="0"/>
          <a:ext cx="0" cy="0"/>
          <a:chOff x="0" y="0"/>
          <a:chExt cx="0" cy="0"/>
        </a:xfrm>
      </p:grpSpPr>
      <p:sp>
        <p:nvSpPr>
          <p:cNvPr id="2" name="TextBox 2"/>
          <p:cNvSpPr txBox="1"/>
          <p:nvPr/>
        </p:nvSpPr>
        <p:spPr>
          <a:xfrm>
            <a:off x="2143022" y="725384"/>
            <a:ext cx="14001955" cy="5592961"/>
          </a:xfrm>
          <a:prstGeom prst="rect">
            <a:avLst/>
          </a:prstGeom>
        </p:spPr>
        <p:txBody>
          <a:bodyPr lIns="0" tIns="0" rIns="0" bIns="0" rtlCol="0" anchor="t">
            <a:spAutoFit/>
          </a:bodyPr>
          <a:lstStyle/>
          <a:p>
            <a:pPr algn="ctr">
              <a:lnSpc>
                <a:spcPts val="7408"/>
              </a:lnSpc>
            </a:pPr>
            <a:r>
              <a:rPr lang="en-US" sz="5292">
                <a:solidFill>
                  <a:srgbClr val="F7ECE3"/>
                </a:solidFill>
                <a:latin typeface="Cagliostro"/>
                <a:ea typeface="Cagliostro"/>
                <a:cs typeface="Cagliostro"/>
                <a:sym typeface="Cagliostro"/>
              </a:rPr>
              <a:t>Tukea vauvaperheille </a:t>
            </a:r>
          </a:p>
          <a:p>
            <a:pPr algn="ctr">
              <a:lnSpc>
                <a:spcPts val="7408"/>
              </a:lnSpc>
            </a:pPr>
            <a:endParaRPr lang="en-US" sz="5292">
              <a:solidFill>
                <a:srgbClr val="F7ECE3"/>
              </a:solidFill>
              <a:latin typeface="Cagliostro"/>
              <a:ea typeface="Cagliostro"/>
              <a:cs typeface="Cagliostro"/>
              <a:sym typeface="Cagliostro"/>
            </a:endParaRPr>
          </a:p>
          <a:p>
            <a:pPr algn="ctr">
              <a:lnSpc>
                <a:spcPts val="7408"/>
              </a:lnSpc>
            </a:pPr>
            <a:r>
              <a:rPr lang="en-US" sz="5292">
                <a:solidFill>
                  <a:srgbClr val="F7ECE3"/>
                </a:solidFill>
                <a:latin typeface="Cagliostro"/>
                <a:ea typeface="Cagliostro"/>
                <a:cs typeface="Cagliostro"/>
                <a:sym typeface="Cagliostro"/>
              </a:rPr>
              <a:t>www.vauvaperhe.fi</a:t>
            </a:r>
          </a:p>
          <a:p>
            <a:pPr algn="ctr">
              <a:lnSpc>
                <a:spcPts val="7408"/>
              </a:lnSpc>
            </a:pPr>
            <a:endParaRPr lang="en-US" sz="5292">
              <a:solidFill>
                <a:srgbClr val="F7ECE3"/>
              </a:solidFill>
              <a:latin typeface="Cagliostro"/>
              <a:ea typeface="Cagliostro"/>
              <a:cs typeface="Cagliostro"/>
              <a:sym typeface="Cagliostro"/>
            </a:endParaRPr>
          </a:p>
          <a:p>
            <a:pPr algn="ctr">
              <a:lnSpc>
                <a:spcPts val="7408"/>
              </a:lnSpc>
            </a:pPr>
            <a:r>
              <a:rPr lang="en-US" sz="5292">
                <a:solidFill>
                  <a:srgbClr val="F7ECE3"/>
                </a:solidFill>
                <a:latin typeface="Cagliostro"/>
                <a:ea typeface="Cagliostro"/>
                <a:cs typeface="Cagliostro"/>
                <a:sym typeface="Cagliostro"/>
              </a:rPr>
              <a:t>Tietoa ja vinkkejä vauva-arkeen sekä vauvaperhechat arkisin klo 10-16</a:t>
            </a:r>
          </a:p>
        </p:txBody>
      </p:sp>
      <p:sp>
        <p:nvSpPr>
          <p:cNvPr id="3" name="Freeform 3"/>
          <p:cNvSpPr/>
          <p:nvPr/>
        </p:nvSpPr>
        <p:spPr>
          <a:xfrm>
            <a:off x="8061435" y="7517743"/>
            <a:ext cx="2165131" cy="2165131"/>
          </a:xfrm>
          <a:custGeom>
            <a:avLst/>
            <a:gdLst/>
            <a:ahLst/>
            <a:cxnLst/>
            <a:rect l="l" t="t" r="r" b="b"/>
            <a:pathLst>
              <a:path w="2165131" h="2165131">
                <a:moveTo>
                  <a:pt x="0" y="0"/>
                </a:moveTo>
                <a:lnTo>
                  <a:pt x="2165130" y="0"/>
                </a:lnTo>
                <a:lnTo>
                  <a:pt x="2165130" y="2165130"/>
                </a:lnTo>
                <a:lnTo>
                  <a:pt x="0" y="2165130"/>
                </a:lnTo>
                <a:lnTo>
                  <a:pt x="0" y="0"/>
                </a:lnTo>
                <a:close/>
              </a:path>
            </a:pathLst>
          </a:custGeom>
          <a:blipFill>
            <a:blip r:embed="rId2"/>
            <a:stretch>
              <a:fillRect/>
            </a:stretch>
          </a:blipFill>
        </p:spPr>
        <p:txBody>
          <a:bodyPr/>
          <a:lstStyle/>
          <a:p>
            <a:endParaRPr lang="fi-FI"/>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B6B09"/>
        </a:solidFill>
        <a:effectLst/>
      </p:bgPr>
    </p:bg>
    <p:spTree>
      <p:nvGrpSpPr>
        <p:cNvPr id="1" name=""/>
        <p:cNvGrpSpPr/>
        <p:nvPr/>
      </p:nvGrpSpPr>
      <p:grpSpPr>
        <a:xfrm>
          <a:off x="0" y="0"/>
          <a:ext cx="0" cy="0"/>
          <a:chOff x="0" y="0"/>
          <a:chExt cx="0" cy="0"/>
        </a:xfrm>
      </p:grpSpPr>
      <p:sp>
        <p:nvSpPr>
          <p:cNvPr id="2" name="Freeform 2"/>
          <p:cNvSpPr/>
          <p:nvPr/>
        </p:nvSpPr>
        <p:spPr>
          <a:xfrm>
            <a:off x="0" y="0"/>
            <a:ext cx="7715250" cy="10287000"/>
          </a:xfrm>
          <a:custGeom>
            <a:avLst/>
            <a:gdLst/>
            <a:ahLst/>
            <a:cxnLst/>
            <a:rect l="l" t="t" r="r" b="b"/>
            <a:pathLst>
              <a:path w="7715250" h="10287000">
                <a:moveTo>
                  <a:pt x="0" y="0"/>
                </a:moveTo>
                <a:lnTo>
                  <a:pt x="7715250" y="0"/>
                </a:lnTo>
                <a:lnTo>
                  <a:pt x="7715250" y="10287000"/>
                </a:lnTo>
                <a:lnTo>
                  <a:pt x="0" y="10287000"/>
                </a:lnTo>
                <a:lnTo>
                  <a:pt x="0" y="0"/>
                </a:lnTo>
                <a:close/>
              </a:path>
            </a:pathLst>
          </a:custGeom>
          <a:blipFill>
            <a:blip r:embed="rId2"/>
            <a:stretch>
              <a:fillRect l="-16666" r="-16666"/>
            </a:stretch>
          </a:blipFill>
        </p:spPr>
        <p:txBody>
          <a:bodyPr/>
          <a:lstStyle/>
          <a:p>
            <a:endParaRPr lang="fi-FI"/>
          </a:p>
        </p:txBody>
      </p:sp>
      <p:sp>
        <p:nvSpPr>
          <p:cNvPr id="3" name="TextBox 3"/>
          <p:cNvSpPr txBox="1"/>
          <p:nvPr/>
        </p:nvSpPr>
        <p:spPr>
          <a:xfrm>
            <a:off x="8089388" y="239551"/>
            <a:ext cx="9935043" cy="10464855"/>
          </a:xfrm>
          <a:prstGeom prst="rect">
            <a:avLst/>
          </a:prstGeom>
        </p:spPr>
        <p:txBody>
          <a:bodyPr lIns="0" tIns="0" rIns="0" bIns="0" rtlCol="0" anchor="t">
            <a:spAutoFit/>
          </a:bodyPr>
          <a:lstStyle/>
          <a:p>
            <a:pPr algn="ctr">
              <a:lnSpc>
                <a:spcPts val="6336"/>
              </a:lnSpc>
            </a:pPr>
            <a:r>
              <a:rPr lang="en-US" sz="4526">
                <a:solidFill>
                  <a:srgbClr val="F7ECE3"/>
                </a:solidFill>
                <a:latin typeface="Cagliostro"/>
                <a:ea typeface="Cagliostro"/>
                <a:cs typeface="Cagliostro"/>
                <a:sym typeface="Cagliostro"/>
              </a:rPr>
              <a:t>Yhteystiedot</a:t>
            </a:r>
          </a:p>
          <a:p>
            <a:pPr algn="ctr">
              <a:lnSpc>
                <a:spcPts val="5212"/>
              </a:lnSpc>
            </a:pPr>
            <a:endParaRPr lang="en-US" sz="4526">
              <a:solidFill>
                <a:srgbClr val="F7ECE3"/>
              </a:solidFill>
              <a:latin typeface="Cagliostro"/>
              <a:ea typeface="Cagliostro"/>
              <a:cs typeface="Cagliostro"/>
              <a:sym typeface="Cagliostro"/>
            </a:endParaRPr>
          </a:p>
          <a:p>
            <a:pPr algn="ctr">
              <a:lnSpc>
                <a:spcPts val="4712"/>
              </a:lnSpc>
            </a:pPr>
            <a:r>
              <a:rPr lang="en-US" sz="3366">
                <a:solidFill>
                  <a:srgbClr val="F7ECE3"/>
                </a:solidFill>
                <a:latin typeface="Cagliostro"/>
                <a:ea typeface="Cagliostro"/>
                <a:cs typeface="Cagliostro"/>
                <a:sym typeface="Cagliostro"/>
              </a:rPr>
              <a:t>Vauvatalo</a:t>
            </a:r>
          </a:p>
          <a:p>
            <a:pPr algn="ctr">
              <a:lnSpc>
                <a:spcPts val="4712"/>
              </a:lnSpc>
            </a:pPr>
            <a:r>
              <a:rPr lang="en-US" sz="3366">
                <a:solidFill>
                  <a:srgbClr val="F7ECE3"/>
                </a:solidFill>
                <a:latin typeface="Cagliostro"/>
                <a:ea typeface="Cagliostro"/>
                <a:cs typeface="Cagliostro"/>
                <a:sym typeface="Cagliostro"/>
              </a:rPr>
              <a:t>Viestikatu 10 C 52-53</a:t>
            </a:r>
          </a:p>
          <a:p>
            <a:pPr algn="ctr">
              <a:lnSpc>
                <a:spcPts val="4712"/>
              </a:lnSpc>
            </a:pPr>
            <a:r>
              <a:rPr lang="en-US" sz="3366">
                <a:solidFill>
                  <a:srgbClr val="F7ECE3"/>
                </a:solidFill>
                <a:latin typeface="Cagliostro"/>
                <a:ea typeface="Cagliostro"/>
                <a:cs typeface="Cagliostro"/>
                <a:sym typeface="Cagliostro"/>
              </a:rPr>
              <a:t>90130 Oulu</a:t>
            </a:r>
          </a:p>
          <a:p>
            <a:pPr algn="ctr">
              <a:lnSpc>
                <a:spcPts val="4712"/>
              </a:lnSpc>
            </a:pPr>
            <a:endParaRPr lang="en-US" sz="3366">
              <a:solidFill>
                <a:srgbClr val="F7ECE3"/>
              </a:solidFill>
              <a:latin typeface="Cagliostro"/>
              <a:ea typeface="Cagliostro"/>
              <a:cs typeface="Cagliostro"/>
              <a:sym typeface="Cagliostro"/>
            </a:endParaRPr>
          </a:p>
          <a:p>
            <a:pPr algn="ctr">
              <a:lnSpc>
                <a:spcPts val="4712"/>
              </a:lnSpc>
            </a:pPr>
            <a:r>
              <a:rPr lang="en-US" sz="3366">
                <a:solidFill>
                  <a:srgbClr val="F7ECE3"/>
                </a:solidFill>
                <a:latin typeface="Cagliostro"/>
                <a:ea typeface="Cagliostro"/>
                <a:cs typeface="Cagliostro"/>
                <a:sym typeface="Cagliostro"/>
              </a:rPr>
              <a:t>p. 040 7444 300 (ma klo 9-10 ja ke klo 13-14)</a:t>
            </a:r>
          </a:p>
          <a:p>
            <a:pPr algn="ctr">
              <a:lnSpc>
                <a:spcPts val="4712"/>
              </a:lnSpc>
            </a:pPr>
            <a:endParaRPr lang="en-US" sz="3366">
              <a:solidFill>
                <a:srgbClr val="F7ECE3"/>
              </a:solidFill>
              <a:latin typeface="Cagliostro"/>
              <a:ea typeface="Cagliostro"/>
              <a:cs typeface="Cagliostro"/>
              <a:sym typeface="Cagliostro"/>
            </a:endParaRPr>
          </a:p>
          <a:p>
            <a:pPr algn="ctr">
              <a:lnSpc>
                <a:spcPts val="4712"/>
              </a:lnSpc>
            </a:pPr>
            <a:r>
              <a:rPr lang="en-US" sz="3366">
                <a:solidFill>
                  <a:srgbClr val="F7ECE3"/>
                </a:solidFill>
                <a:latin typeface="Cagliostro"/>
                <a:ea typeface="Cagliostro"/>
                <a:cs typeface="Cagliostro"/>
                <a:sym typeface="Cagliostro"/>
              </a:rPr>
              <a:t>vauvatalo@oetk.fi</a:t>
            </a:r>
          </a:p>
          <a:p>
            <a:pPr algn="ctr">
              <a:lnSpc>
                <a:spcPts val="4712"/>
              </a:lnSpc>
            </a:pPr>
            <a:r>
              <a:rPr lang="en-US" sz="3366">
                <a:solidFill>
                  <a:srgbClr val="F7ECE3"/>
                </a:solidFill>
                <a:latin typeface="Cagliostro"/>
                <a:ea typeface="Cagliostro"/>
                <a:cs typeface="Cagliostro"/>
                <a:sym typeface="Cagliostro"/>
              </a:rPr>
              <a:t>doula@oetk.fi</a:t>
            </a:r>
          </a:p>
          <a:p>
            <a:pPr algn="ctr">
              <a:lnSpc>
                <a:spcPts val="4712"/>
              </a:lnSpc>
            </a:pPr>
            <a:r>
              <a:rPr lang="en-US" sz="3366">
                <a:solidFill>
                  <a:srgbClr val="F7ECE3"/>
                </a:solidFill>
                <a:latin typeface="Cagliostro"/>
                <a:ea typeface="Cagliostro"/>
                <a:cs typeface="Cagliostro"/>
                <a:sym typeface="Cagliostro"/>
              </a:rPr>
              <a:t>www.oetk.fi</a:t>
            </a:r>
          </a:p>
          <a:p>
            <a:pPr algn="ctr">
              <a:lnSpc>
                <a:spcPts val="4712"/>
              </a:lnSpc>
            </a:pPr>
            <a:endParaRPr lang="en-US" sz="3366">
              <a:solidFill>
                <a:srgbClr val="F7ECE3"/>
              </a:solidFill>
              <a:latin typeface="Cagliostro"/>
              <a:ea typeface="Cagliostro"/>
              <a:cs typeface="Cagliostro"/>
              <a:sym typeface="Cagliostro"/>
            </a:endParaRPr>
          </a:p>
          <a:p>
            <a:pPr algn="ctr">
              <a:lnSpc>
                <a:spcPts val="4712"/>
              </a:lnSpc>
            </a:pPr>
            <a:r>
              <a:rPr lang="en-US" sz="3366">
                <a:solidFill>
                  <a:srgbClr val="F7ECE3"/>
                </a:solidFill>
                <a:latin typeface="Cagliostro"/>
                <a:ea typeface="Cagliostro"/>
                <a:cs typeface="Cagliostro"/>
                <a:sym typeface="Cagliostro"/>
              </a:rPr>
              <a:t>Instagram: @vauvatalo</a:t>
            </a:r>
          </a:p>
          <a:p>
            <a:pPr algn="ctr">
              <a:lnSpc>
                <a:spcPts val="4712"/>
              </a:lnSpc>
            </a:pPr>
            <a:r>
              <a:rPr lang="en-US" sz="3366">
                <a:solidFill>
                  <a:srgbClr val="F7ECE3"/>
                </a:solidFill>
                <a:latin typeface="Cagliostro"/>
                <a:ea typeface="Cagliostro"/>
                <a:cs typeface="Cagliostro"/>
                <a:sym typeface="Cagliostro"/>
              </a:rPr>
              <a:t>Facebook: Vauvatalon ryhmät</a:t>
            </a:r>
          </a:p>
          <a:p>
            <a:pPr algn="ctr">
              <a:lnSpc>
                <a:spcPts val="4712"/>
              </a:lnSpc>
            </a:pPr>
            <a:r>
              <a:rPr lang="en-US" sz="3366">
                <a:solidFill>
                  <a:srgbClr val="F7ECE3"/>
                </a:solidFill>
                <a:latin typeface="Cagliostro"/>
                <a:ea typeface="Cagliostro"/>
                <a:cs typeface="Cagliostro"/>
                <a:sym typeface="Cagliostro"/>
              </a:rPr>
              <a:t>Nettiajanvaraus www.oetk.fi</a:t>
            </a:r>
          </a:p>
          <a:p>
            <a:pPr algn="ctr">
              <a:lnSpc>
                <a:spcPts val="5212"/>
              </a:lnSpc>
            </a:pPr>
            <a:endParaRPr lang="en-US" sz="3366">
              <a:solidFill>
                <a:srgbClr val="F7ECE3"/>
              </a:solidFill>
              <a:latin typeface="Cagliostro"/>
              <a:ea typeface="Cagliostro"/>
              <a:cs typeface="Cagliostro"/>
              <a:sym typeface="Cagliostro"/>
            </a:endParaRPr>
          </a:p>
          <a:p>
            <a:pPr algn="ctr">
              <a:lnSpc>
                <a:spcPts val="5212"/>
              </a:lnSpc>
            </a:pPr>
            <a:endParaRPr lang="en-US" sz="3366">
              <a:solidFill>
                <a:srgbClr val="F7ECE3"/>
              </a:solidFill>
              <a:latin typeface="Cagliostro"/>
              <a:ea typeface="Cagliostro"/>
              <a:cs typeface="Cagliostro"/>
              <a:sym typeface="Cagliostro"/>
            </a:endParaRPr>
          </a:p>
        </p:txBody>
      </p:sp>
      <p:sp>
        <p:nvSpPr>
          <p:cNvPr id="4" name="Freeform 4"/>
          <p:cNvSpPr/>
          <p:nvPr/>
        </p:nvSpPr>
        <p:spPr>
          <a:xfrm>
            <a:off x="17032625" y="172592"/>
            <a:ext cx="991806" cy="991806"/>
          </a:xfrm>
          <a:custGeom>
            <a:avLst/>
            <a:gdLst/>
            <a:ahLst/>
            <a:cxnLst/>
            <a:rect l="l" t="t" r="r" b="b"/>
            <a:pathLst>
              <a:path w="991806" h="991806">
                <a:moveTo>
                  <a:pt x="0" y="0"/>
                </a:moveTo>
                <a:lnTo>
                  <a:pt x="991806" y="0"/>
                </a:lnTo>
                <a:lnTo>
                  <a:pt x="991806" y="991806"/>
                </a:lnTo>
                <a:lnTo>
                  <a:pt x="0" y="991806"/>
                </a:lnTo>
                <a:lnTo>
                  <a:pt x="0" y="0"/>
                </a:lnTo>
                <a:close/>
              </a:path>
            </a:pathLst>
          </a:custGeom>
          <a:blipFill>
            <a:blip r:embed="rId3"/>
            <a:stretch>
              <a:fillRect/>
            </a:stretch>
          </a:blipFill>
        </p:spPr>
        <p:txBody>
          <a:bodyPr/>
          <a:lstStyle/>
          <a:p>
            <a:endParaRPr lang="fi-FI"/>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94e80bc-a6db-4ef6-a95e-69ab1bc43999" xsi:nil="true"/>
    <lcf76f155ced4ddcb4097134ff3c332f xmlns="0c4da6e3-fdea-47a1-8dcb-344496b71c3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116FFAD885C8DE4EB637597D93A4C971" ma:contentTypeVersion="19" ma:contentTypeDescription="Luo uusi asiakirja." ma:contentTypeScope="" ma:versionID="02aec09c3c1c8f25e8f9a57396a31856">
  <xsd:schema xmlns:xsd="http://www.w3.org/2001/XMLSchema" xmlns:xs="http://www.w3.org/2001/XMLSchema" xmlns:p="http://schemas.microsoft.com/office/2006/metadata/properties" xmlns:ns2="0c4da6e3-fdea-47a1-8dcb-344496b71c31" xmlns:ns3="a94e80bc-a6db-4ef6-a95e-69ab1bc43999" targetNamespace="http://schemas.microsoft.com/office/2006/metadata/properties" ma:root="true" ma:fieldsID="815f70f7bee034e006b4f49411c387da" ns2:_="" ns3:_="">
    <xsd:import namespace="0c4da6e3-fdea-47a1-8dcb-344496b71c31"/>
    <xsd:import namespace="a94e80bc-a6db-4ef6-a95e-69ab1bc439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4da6e3-fdea-47a1-8dcb-344496b71c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57c1c43b-3cc0-47e1-9060-91ebd1db11f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e80bc-a6db-4ef6-a95e-69ab1bc43999"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b581190-b15c-4ceb-8102-4c39c3c36559}" ma:internalName="TaxCatchAll" ma:showField="CatchAllData" ma:web="a94e80bc-a6db-4ef6-a95e-69ab1bc4399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3DB598-4151-40D3-94BC-A935CE1700F1}">
  <ds:schemaRefs>
    <ds:schemaRef ds:uri="http://schemas.microsoft.com/office/2006/metadata/properties"/>
    <ds:schemaRef ds:uri="http://schemas.microsoft.com/office/infopath/2007/PartnerControls"/>
    <ds:schemaRef ds:uri="a94e80bc-a6db-4ef6-a95e-69ab1bc43999"/>
    <ds:schemaRef ds:uri="0c4da6e3-fdea-47a1-8dcb-344496b71c31"/>
  </ds:schemaRefs>
</ds:datastoreItem>
</file>

<file path=customXml/itemProps2.xml><?xml version="1.0" encoding="utf-8"?>
<ds:datastoreItem xmlns:ds="http://schemas.openxmlformats.org/officeDocument/2006/customXml" ds:itemID="{937CDD8F-0699-46EF-A13C-6556E93936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4da6e3-fdea-47a1-8dcb-344496b71c31"/>
    <ds:schemaRef ds:uri="a94e80bc-a6db-4ef6-a95e-69ab1bc439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77C336-A443-44CA-B146-68788C62BA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1052</Words>
  <Application>Microsoft Office PowerPoint</Application>
  <PresentationFormat>Mukautettu</PresentationFormat>
  <Paragraphs>193</Paragraphs>
  <Slides>22</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22</vt:i4>
      </vt:variant>
    </vt:vector>
  </HeadingPairs>
  <TitlesOfParts>
    <vt:vector size="27" baseType="lpstr">
      <vt:lpstr>Cagliostro</vt:lpstr>
      <vt:lpstr>Calibri</vt:lpstr>
      <vt:lpstr>Just Another Hand</vt:lpstr>
      <vt:lpstr>Arial</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Vauvataloinfo lyhyt</dc:title>
  <dc:creator>Tarja Kuivala</dc:creator>
  <cp:lastModifiedBy>Tarja Kuivala</cp:lastModifiedBy>
  <cp:revision>4</cp:revision>
  <dcterms:created xsi:type="dcterms:W3CDTF">2006-08-16T00:00:00Z</dcterms:created>
  <dcterms:modified xsi:type="dcterms:W3CDTF">2025-08-28T05:25:30Z</dcterms:modified>
  <dc:identifier>DAGvMFRzpFM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0x010100116FFAD885C8DE4EB637597D93A4C971</vt:lpwstr>
  </property>
  <property fmtid="{D5CDD505-2E9C-101B-9397-08002B2CF9AE}" pid="3" name="MediaServiceImageTags">
    <vt:lpwstr/>
  </property>
</Properties>
</file>